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57"/>
  </p:notesMasterIdLst>
  <p:handoutMasterIdLst>
    <p:handoutMasterId r:id="rId58"/>
  </p:handoutMasterIdLst>
  <p:sldIdLst>
    <p:sldId id="482" r:id="rId5"/>
    <p:sldId id="491" r:id="rId6"/>
    <p:sldId id="420" r:id="rId7"/>
    <p:sldId id="475" r:id="rId8"/>
    <p:sldId id="477" r:id="rId9"/>
    <p:sldId id="495" r:id="rId10"/>
    <p:sldId id="478" r:id="rId11"/>
    <p:sldId id="496" r:id="rId12"/>
    <p:sldId id="479" r:id="rId13"/>
    <p:sldId id="497" r:id="rId14"/>
    <p:sldId id="480" r:id="rId15"/>
    <p:sldId id="498" r:id="rId16"/>
    <p:sldId id="481" r:id="rId17"/>
    <p:sldId id="423" r:id="rId18"/>
    <p:sldId id="424" r:id="rId19"/>
    <p:sldId id="426" r:id="rId20"/>
    <p:sldId id="505" r:id="rId21"/>
    <p:sldId id="429" r:id="rId22"/>
    <p:sldId id="430" r:id="rId23"/>
    <p:sldId id="462" r:id="rId24"/>
    <p:sldId id="427" r:id="rId25"/>
    <p:sldId id="433" r:id="rId26"/>
    <p:sldId id="434" r:id="rId27"/>
    <p:sldId id="503" r:id="rId28"/>
    <p:sldId id="504" r:id="rId29"/>
    <p:sldId id="437" r:id="rId30"/>
    <p:sldId id="436" r:id="rId31"/>
    <p:sldId id="514" r:id="rId32"/>
    <p:sldId id="438" r:id="rId33"/>
    <p:sldId id="439" r:id="rId34"/>
    <p:sldId id="432" r:id="rId35"/>
    <p:sldId id="458" r:id="rId36"/>
    <p:sldId id="456" r:id="rId37"/>
    <p:sldId id="457" r:id="rId38"/>
    <p:sldId id="515" r:id="rId39"/>
    <p:sldId id="490" r:id="rId40"/>
    <p:sldId id="500" r:id="rId41"/>
    <p:sldId id="484" r:id="rId42"/>
    <p:sldId id="483" r:id="rId43"/>
    <p:sldId id="492" r:id="rId44"/>
    <p:sldId id="493" r:id="rId45"/>
    <p:sldId id="506" r:id="rId46"/>
    <p:sldId id="507" r:id="rId47"/>
    <p:sldId id="508" r:id="rId48"/>
    <p:sldId id="501" r:id="rId49"/>
    <p:sldId id="502" r:id="rId50"/>
    <p:sldId id="470" r:id="rId51"/>
    <p:sldId id="509" r:id="rId52"/>
    <p:sldId id="510" r:id="rId53"/>
    <p:sldId id="511" r:id="rId54"/>
    <p:sldId id="512" r:id="rId55"/>
    <p:sldId id="459" r:id="rId56"/>
  </p:sldIdLst>
  <p:sldSz cx="9144000" cy="6858000" type="screen4x3"/>
  <p:notesSz cx="6888163" cy="9623425"/>
  <p:defaultTextStyle>
    <a:defPPr>
      <a:defRPr lang="en-US"/>
    </a:defPPr>
    <a:lvl1pPr algn="l" rtl="0" fontAlgn="base">
      <a:spcBef>
        <a:spcPct val="0"/>
      </a:spcBef>
      <a:spcAft>
        <a:spcPct val="0"/>
      </a:spcAft>
      <a:defRPr sz="2200" b="1" kern="1200">
        <a:solidFill>
          <a:schemeClr val="tx1"/>
        </a:solidFill>
        <a:latin typeface="Tahoma" charset="0"/>
        <a:ea typeface="MS PGothic" charset="0"/>
        <a:cs typeface="Arial" charset="0"/>
      </a:defRPr>
    </a:lvl1pPr>
    <a:lvl2pPr marL="457200" algn="l" rtl="0" fontAlgn="base">
      <a:spcBef>
        <a:spcPct val="0"/>
      </a:spcBef>
      <a:spcAft>
        <a:spcPct val="0"/>
      </a:spcAft>
      <a:defRPr sz="2200" b="1" kern="1200">
        <a:solidFill>
          <a:schemeClr val="tx1"/>
        </a:solidFill>
        <a:latin typeface="Tahoma" charset="0"/>
        <a:ea typeface="MS PGothic" charset="0"/>
        <a:cs typeface="Arial" charset="0"/>
      </a:defRPr>
    </a:lvl2pPr>
    <a:lvl3pPr marL="914400" algn="l" rtl="0" fontAlgn="base">
      <a:spcBef>
        <a:spcPct val="0"/>
      </a:spcBef>
      <a:spcAft>
        <a:spcPct val="0"/>
      </a:spcAft>
      <a:defRPr sz="2200" b="1" kern="1200">
        <a:solidFill>
          <a:schemeClr val="tx1"/>
        </a:solidFill>
        <a:latin typeface="Tahoma" charset="0"/>
        <a:ea typeface="MS PGothic" charset="0"/>
        <a:cs typeface="Arial" charset="0"/>
      </a:defRPr>
    </a:lvl3pPr>
    <a:lvl4pPr marL="1371600" algn="l" rtl="0" fontAlgn="base">
      <a:spcBef>
        <a:spcPct val="0"/>
      </a:spcBef>
      <a:spcAft>
        <a:spcPct val="0"/>
      </a:spcAft>
      <a:defRPr sz="2200" b="1" kern="1200">
        <a:solidFill>
          <a:schemeClr val="tx1"/>
        </a:solidFill>
        <a:latin typeface="Tahoma" charset="0"/>
        <a:ea typeface="MS PGothic" charset="0"/>
        <a:cs typeface="Arial" charset="0"/>
      </a:defRPr>
    </a:lvl4pPr>
    <a:lvl5pPr marL="1828800" algn="l" rtl="0" fontAlgn="base">
      <a:spcBef>
        <a:spcPct val="0"/>
      </a:spcBef>
      <a:spcAft>
        <a:spcPct val="0"/>
      </a:spcAft>
      <a:defRPr sz="2200" b="1" kern="1200">
        <a:solidFill>
          <a:schemeClr val="tx1"/>
        </a:solidFill>
        <a:latin typeface="Tahoma" charset="0"/>
        <a:ea typeface="MS PGothic" charset="0"/>
        <a:cs typeface="Arial" charset="0"/>
      </a:defRPr>
    </a:lvl5pPr>
    <a:lvl6pPr marL="2286000" algn="l" defTabSz="457200" rtl="0" eaLnBrk="1" latinLnBrk="0" hangingPunct="1">
      <a:defRPr sz="2200" b="1" kern="1200">
        <a:solidFill>
          <a:schemeClr val="tx1"/>
        </a:solidFill>
        <a:latin typeface="Tahoma" charset="0"/>
        <a:ea typeface="MS PGothic" charset="0"/>
        <a:cs typeface="Arial" charset="0"/>
      </a:defRPr>
    </a:lvl6pPr>
    <a:lvl7pPr marL="2743200" algn="l" defTabSz="457200" rtl="0" eaLnBrk="1" latinLnBrk="0" hangingPunct="1">
      <a:defRPr sz="2200" b="1" kern="1200">
        <a:solidFill>
          <a:schemeClr val="tx1"/>
        </a:solidFill>
        <a:latin typeface="Tahoma" charset="0"/>
        <a:ea typeface="MS PGothic" charset="0"/>
        <a:cs typeface="Arial" charset="0"/>
      </a:defRPr>
    </a:lvl7pPr>
    <a:lvl8pPr marL="3200400" algn="l" defTabSz="457200" rtl="0" eaLnBrk="1" latinLnBrk="0" hangingPunct="1">
      <a:defRPr sz="2200" b="1" kern="1200">
        <a:solidFill>
          <a:schemeClr val="tx1"/>
        </a:solidFill>
        <a:latin typeface="Tahoma" charset="0"/>
        <a:ea typeface="MS PGothic" charset="0"/>
        <a:cs typeface="Arial" charset="0"/>
      </a:defRPr>
    </a:lvl8pPr>
    <a:lvl9pPr marL="3657600" algn="l" defTabSz="457200" rtl="0" eaLnBrk="1" latinLnBrk="0" hangingPunct="1">
      <a:defRPr sz="2200" b="1" kern="1200">
        <a:solidFill>
          <a:schemeClr val="tx1"/>
        </a:solidFill>
        <a:latin typeface="Tahoma" charset="0"/>
        <a:ea typeface="MS PGothic"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F8F8"/>
    <a:srgbClr val="EAEAEA"/>
    <a:srgbClr val="5F5F5F"/>
    <a:srgbClr val="003366"/>
    <a:srgbClr val="B2B2B2"/>
    <a:srgbClr val="A80000"/>
    <a:srgbClr val="DDDDDD"/>
    <a:srgbClr val="A36F5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6" autoAdjust="0"/>
    <p:restoredTop sz="86336" autoAdjust="0"/>
  </p:normalViewPr>
  <p:slideViewPr>
    <p:cSldViewPr>
      <p:cViewPr varScale="1">
        <p:scale>
          <a:sx n="103" d="100"/>
          <a:sy n="103" d="100"/>
        </p:scale>
        <p:origin x="143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72"/>
    </p:cViewPr>
  </p:sorterViewPr>
  <p:notesViewPr>
    <p:cSldViewPr>
      <p:cViewPr varScale="1">
        <p:scale>
          <a:sx n="82" d="100"/>
          <a:sy n="82" d="100"/>
        </p:scale>
        <p:origin x="2028"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b="0">
                <a:latin typeface="Times New Roman" charset="0"/>
                <a:ea typeface="ＭＳ Ｐゴシック" charset="-128"/>
                <a:cs typeface="+mn-cs"/>
              </a:defRPr>
            </a:lvl1pPr>
          </a:lstStyle>
          <a:p>
            <a:pPr>
              <a:defRPr/>
            </a:pPr>
            <a:endParaRPr lang="en-US"/>
          </a:p>
        </p:txBody>
      </p:sp>
      <p:sp>
        <p:nvSpPr>
          <p:cNvPr id="53251" name="Rectangle 3"/>
          <p:cNvSpPr>
            <a:spLocks noGrp="1" noChangeArrowheads="1"/>
          </p:cNvSpPr>
          <p:nvPr>
            <p:ph type="dt" sz="quarter" idx="1"/>
          </p:nvPr>
        </p:nvSpPr>
        <p:spPr bwMode="auto">
          <a:xfrm>
            <a:off x="3903663"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Times New Roman" charset="0"/>
                <a:ea typeface="ＭＳ Ｐゴシック" charset="-128"/>
                <a:cs typeface="+mn-cs"/>
              </a:defRPr>
            </a:lvl1pPr>
          </a:lstStyle>
          <a:p>
            <a:pPr>
              <a:defRPr/>
            </a:pPr>
            <a:endParaRPr lang="en-US"/>
          </a:p>
        </p:txBody>
      </p:sp>
      <p:sp>
        <p:nvSpPr>
          <p:cNvPr id="53252" name="Rectangle 4"/>
          <p:cNvSpPr>
            <a:spLocks noGrp="1" noChangeArrowheads="1"/>
          </p:cNvSpPr>
          <p:nvPr>
            <p:ph type="ftr" sz="quarter" idx="2"/>
          </p:nvPr>
        </p:nvSpPr>
        <p:spPr bwMode="auto">
          <a:xfrm>
            <a:off x="0" y="9142413"/>
            <a:ext cx="2984500" cy="4810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b="0">
                <a:latin typeface="Times New Roman" charset="0"/>
                <a:ea typeface="ＭＳ Ｐゴシック" charset="-128"/>
                <a:cs typeface="+mn-cs"/>
              </a:defRPr>
            </a:lvl1pPr>
          </a:lstStyle>
          <a:p>
            <a:pPr>
              <a:defRPr/>
            </a:pPr>
            <a:endParaRPr lang="en-US"/>
          </a:p>
        </p:txBody>
      </p:sp>
      <p:sp>
        <p:nvSpPr>
          <p:cNvPr id="53253" name="Rectangle 5"/>
          <p:cNvSpPr>
            <a:spLocks noGrp="1" noChangeArrowheads="1"/>
          </p:cNvSpPr>
          <p:nvPr>
            <p:ph type="sldNum" sz="quarter" idx="3"/>
          </p:nvPr>
        </p:nvSpPr>
        <p:spPr bwMode="auto">
          <a:xfrm>
            <a:off x="3903663" y="9142413"/>
            <a:ext cx="2984500" cy="4810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atin typeface="Times New Roman" charset="0"/>
                <a:cs typeface="MS PGothic" charset="0"/>
              </a:defRPr>
            </a:lvl1pPr>
          </a:lstStyle>
          <a:p>
            <a:fld id="{1F25CC0F-C6C5-F54A-B594-6A424CB9F11F}" type="slidenum">
              <a:rPr lang="en-US"/>
              <a:pPr/>
              <a:t>‹#›</a:t>
            </a:fld>
            <a:endParaRPr lang="en-US"/>
          </a:p>
        </p:txBody>
      </p:sp>
    </p:spTree>
    <p:extLst>
      <p:ext uri="{BB962C8B-B14F-4D97-AF65-F5344CB8AC3E}">
        <p14:creationId xmlns:p14="http://schemas.microsoft.com/office/powerpoint/2010/main" val="23493378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b="0">
                <a:latin typeface="Times New Roman" charset="0"/>
                <a:ea typeface="ＭＳ Ｐゴシック" charset="-128"/>
                <a:cs typeface="+mn-cs"/>
              </a:defRPr>
            </a:lvl1pPr>
          </a:lstStyle>
          <a:p>
            <a:pPr>
              <a:defRPr/>
            </a:pPr>
            <a:endParaRPr lang="en-US"/>
          </a:p>
        </p:txBody>
      </p:sp>
      <p:sp>
        <p:nvSpPr>
          <p:cNvPr id="49155" name="Rectangle 3"/>
          <p:cNvSpPr>
            <a:spLocks noGrp="1" noChangeArrowheads="1"/>
          </p:cNvSpPr>
          <p:nvPr>
            <p:ph type="dt" idx="1"/>
          </p:nvPr>
        </p:nvSpPr>
        <p:spPr bwMode="auto">
          <a:xfrm>
            <a:off x="3903663"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Times New Roman" charset="0"/>
                <a:ea typeface="ＭＳ Ｐゴシック" charset="-128"/>
                <a:cs typeface="+mn-cs"/>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1038225" y="722313"/>
            <a:ext cx="4811713" cy="3608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9157" name="Rectangle 5"/>
          <p:cNvSpPr>
            <a:spLocks noGrp="1" noChangeArrowheads="1"/>
          </p:cNvSpPr>
          <p:nvPr>
            <p:ph type="body" sz="quarter" idx="3"/>
          </p:nvPr>
        </p:nvSpPr>
        <p:spPr bwMode="auto">
          <a:xfrm>
            <a:off x="917575" y="4570413"/>
            <a:ext cx="5053013" cy="4330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42413"/>
            <a:ext cx="2984500" cy="4810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b="0">
                <a:latin typeface="Times New Roman" charset="0"/>
                <a:ea typeface="ＭＳ Ｐゴシック" charset="-128"/>
                <a:cs typeface="+mn-cs"/>
              </a:defRPr>
            </a:lvl1pPr>
          </a:lstStyle>
          <a:p>
            <a:pPr>
              <a:defRPr/>
            </a:pPr>
            <a:endParaRPr lang="en-US"/>
          </a:p>
        </p:txBody>
      </p:sp>
      <p:sp>
        <p:nvSpPr>
          <p:cNvPr id="49159" name="Rectangle 7"/>
          <p:cNvSpPr>
            <a:spLocks noGrp="1" noChangeArrowheads="1"/>
          </p:cNvSpPr>
          <p:nvPr>
            <p:ph type="sldNum" sz="quarter" idx="5"/>
          </p:nvPr>
        </p:nvSpPr>
        <p:spPr bwMode="auto">
          <a:xfrm>
            <a:off x="3903663" y="9142413"/>
            <a:ext cx="2984500" cy="4810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atin typeface="Times New Roman" charset="0"/>
                <a:cs typeface="MS PGothic" charset="0"/>
              </a:defRPr>
            </a:lvl1pPr>
          </a:lstStyle>
          <a:p>
            <a:fld id="{17D15620-AC43-9845-8CA2-C88CF00DA762}" type="slidenum">
              <a:rPr lang="en-US"/>
              <a:pPr/>
              <a:t>‹#›</a:t>
            </a:fld>
            <a:endParaRPr lang="en-US"/>
          </a:p>
        </p:txBody>
      </p:sp>
    </p:spTree>
    <p:extLst>
      <p:ext uri="{BB962C8B-B14F-4D97-AF65-F5344CB8AC3E}">
        <p14:creationId xmlns:p14="http://schemas.microsoft.com/office/powerpoint/2010/main" val="295134164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2pPr>
    <a:lvl3pPr marL="9144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3pPr>
    <a:lvl4pPr marL="13716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4pPr>
    <a:lvl5pPr marL="1828800" algn="l" rtl="0" eaLnBrk="0" fontAlgn="base" hangingPunct="0">
      <a:spcBef>
        <a:spcPct val="30000"/>
      </a:spcBef>
      <a:spcAft>
        <a:spcPct val="0"/>
      </a:spcAft>
      <a:defRPr sz="1200" kern="1200">
        <a:solidFill>
          <a:schemeClr val="tx1"/>
        </a:solidFill>
        <a:latin typeface="Times New Roman" charset="0"/>
        <a:ea typeface="MS PGothic" charset="0"/>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D15620-AC43-9845-8CA2-C88CF00DA762}" type="slidenum">
              <a:rPr lang="en-US" smtClean="0"/>
              <a:pPr/>
              <a:t>5</a:t>
            </a:fld>
            <a:endParaRPr lang="en-US"/>
          </a:p>
        </p:txBody>
      </p:sp>
    </p:spTree>
    <p:extLst>
      <p:ext uri="{BB962C8B-B14F-4D97-AF65-F5344CB8AC3E}">
        <p14:creationId xmlns:p14="http://schemas.microsoft.com/office/powerpoint/2010/main" val="1136617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D15620-AC43-9845-8CA2-C88CF00DA762}" type="slidenum">
              <a:rPr lang="en-US" smtClean="0"/>
              <a:pPr/>
              <a:t>7</a:t>
            </a:fld>
            <a:endParaRPr lang="en-US"/>
          </a:p>
        </p:txBody>
      </p:sp>
    </p:spTree>
    <p:extLst>
      <p:ext uri="{BB962C8B-B14F-4D97-AF65-F5344CB8AC3E}">
        <p14:creationId xmlns:p14="http://schemas.microsoft.com/office/powerpoint/2010/main" val="2664180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D15620-AC43-9845-8CA2-C88CF00DA762}" type="slidenum">
              <a:rPr lang="en-US" smtClean="0"/>
              <a:pPr/>
              <a:t>15</a:t>
            </a:fld>
            <a:endParaRPr lang="en-US"/>
          </a:p>
        </p:txBody>
      </p:sp>
    </p:spTree>
    <p:extLst>
      <p:ext uri="{BB962C8B-B14F-4D97-AF65-F5344CB8AC3E}">
        <p14:creationId xmlns:p14="http://schemas.microsoft.com/office/powerpoint/2010/main" val="2661828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Creation/Receipt:</a:t>
            </a:r>
            <a:r>
              <a:rPr lang="en-US" baseline="0" dirty="0"/>
              <a:t> Authoring, Metadata, Annotations, Markup, </a:t>
            </a:r>
            <a:r>
              <a:rPr lang="en-US" baseline="0" dirty="0" err="1"/>
              <a:t>Digitalisation</a:t>
            </a:r>
            <a:r>
              <a:rPr lang="en-US" baseline="0" dirty="0"/>
              <a:t> and of course </a:t>
            </a:r>
            <a:r>
              <a:rPr lang="en-US" baseline="0" dirty="0" err="1"/>
              <a:t>Modelling</a:t>
            </a:r>
            <a:r>
              <a:rPr lang="en-US" baseline="0" dirty="0"/>
              <a:t> and </a:t>
            </a:r>
            <a:r>
              <a:rPr lang="en-US" baseline="0" dirty="0" err="1"/>
              <a:t>Formalisation</a:t>
            </a:r>
            <a:r>
              <a:rPr lang="en-US" baseline="0" dirty="0"/>
              <a:t> (Processes, Sequences, Relationships, Use Cases, States)</a:t>
            </a:r>
          </a:p>
          <a:p>
            <a:r>
              <a:rPr lang="en-US" baseline="0" dirty="0"/>
              <a:t>Storage: Database, Repository, Index; Digital Preservation</a:t>
            </a:r>
          </a:p>
          <a:p>
            <a:r>
              <a:rPr lang="en-US" baseline="0" dirty="0"/>
              <a:t>Dissemination: Information Retrieval, Access Management, SQL</a:t>
            </a:r>
          </a:p>
          <a:p>
            <a:r>
              <a:rPr lang="en-US" baseline="0" dirty="0"/>
              <a:t>Use: Information and information systems serves a purpose; they are used to fulfill a task</a:t>
            </a:r>
          </a:p>
          <a:p>
            <a:endParaRPr lang="en-US" baseline="0" dirty="0"/>
          </a:p>
          <a:p>
            <a:r>
              <a:rPr lang="en-US" baseline="0" dirty="0"/>
              <a:t>Information cannot be seen independently from a task or problem; it is generated and (re-)used in processes and workflows </a:t>
            </a:r>
          </a:p>
          <a:p>
            <a:endParaRPr lang="en-US" dirty="0"/>
          </a:p>
        </p:txBody>
      </p:sp>
      <p:sp>
        <p:nvSpPr>
          <p:cNvPr id="4" name="Slide Number Placeholder 3"/>
          <p:cNvSpPr>
            <a:spLocks noGrp="1"/>
          </p:cNvSpPr>
          <p:nvPr>
            <p:ph type="sldNum" sz="quarter" idx="10"/>
          </p:nvPr>
        </p:nvSpPr>
        <p:spPr/>
        <p:txBody>
          <a:bodyPr/>
          <a:lstStyle/>
          <a:p>
            <a:fld id="{17D15620-AC43-9845-8CA2-C88CF00DA762}" type="slidenum">
              <a:rPr lang="en-US" smtClean="0"/>
              <a:pPr/>
              <a:t>20</a:t>
            </a:fld>
            <a:endParaRPr lang="en-US"/>
          </a:p>
        </p:txBody>
      </p:sp>
    </p:spTree>
    <p:extLst>
      <p:ext uri="{BB962C8B-B14F-4D97-AF65-F5344CB8AC3E}">
        <p14:creationId xmlns:p14="http://schemas.microsoft.com/office/powerpoint/2010/main" val="1741174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D15620-AC43-9845-8CA2-C88CF00DA762}" type="slidenum">
              <a:rPr lang="en-US" smtClean="0"/>
              <a:pPr/>
              <a:t>21</a:t>
            </a:fld>
            <a:endParaRPr lang="en-US"/>
          </a:p>
        </p:txBody>
      </p:sp>
    </p:spTree>
    <p:extLst>
      <p:ext uri="{BB962C8B-B14F-4D97-AF65-F5344CB8AC3E}">
        <p14:creationId xmlns:p14="http://schemas.microsoft.com/office/powerpoint/2010/main" val="3102145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issues of</a:t>
            </a:r>
            <a:r>
              <a:rPr lang="en-US" baseline="0" dirty="0"/>
              <a:t> data management become clear when looking at card indexes</a:t>
            </a:r>
            <a:endParaRPr lang="en-US" dirty="0"/>
          </a:p>
        </p:txBody>
      </p:sp>
      <p:sp>
        <p:nvSpPr>
          <p:cNvPr id="4" name="Slide Number Placeholder 3"/>
          <p:cNvSpPr>
            <a:spLocks noGrp="1"/>
          </p:cNvSpPr>
          <p:nvPr>
            <p:ph type="sldNum" sz="quarter" idx="10"/>
          </p:nvPr>
        </p:nvSpPr>
        <p:spPr/>
        <p:txBody>
          <a:bodyPr/>
          <a:lstStyle/>
          <a:p>
            <a:fld id="{17D15620-AC43-9845-8CA2-C88CF00DA762}" type="slidenum">
              <a:rPr lang="en-US" smtClean="0"/>
              <a:pPr/>
              <a:t>26</a:t>
            </a:fld>
            <a:endParaRPr lang="en-US"/>
          </a:p>
        </p:txBody>
      </p:sp>
    </p:spTree>
    <p:extLst>
      <p:ext uri="{BB962C8B-B14F-4D97-AF65-F5344CB8AC3E}">
        <p14:creationId xmlns:p14="http://schemas.microsoft.com/office/powerpoint/2010/main" val="1758610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issues of</a:t>
            </a:r>
            <a:r>
              <a:rPr lang="en-US" baseline="0" dirty="0"/>
              <a:t> data management become clear when looking at card indexes</a:t>
            </a:r>
            <a:endParaRPr lang="en-US" dirty="0"/>
          </a:p>
        </p:txBody>
      </p:sp>
      <p:sp>
        <p:nvSpPr>
          <p:cNvPr id="4" name="Slide Number Placeholder 3"/>
          <p:cNvSpPr>
            <a:spLocks noGrp="1"/>
          </p:cNvSpPr>
          <p:nvPr>
            <p:ph type="sldNum" sz="quarter" idx="10"/>
          </p:nvPr>
        </p:nvSpPr>
        <p:spPr/>
        <p:txBody>
          <a:bodyPr/>
          <a:lstStyle/>
          <a:p>
            <a:fld id="{17D15620-AC43-9845-8CA2-C88CF00DA762}" type="slidenum">
              <a:rPr lang="en-US" smtClean="0"/>
              <a:pPr/>
              <a:t>28</a:t>
            </a:fld>
            <a:endParaRPr lang="en-US"/>
          </a:p>
        </p:txBody>
      </p:sp>
    </p:spTree>
    <p:extLst>
      <p:ext uri="{BB962C8B-B14F-4D97-AF65-F5344CB8AC3E}">
        <p14:creationId xmlns:p14="http://schemas.microsoft.com/office/powerpoint/2010/main" val="613151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D15620-AC43-9845-8CA2-C88CF00DA762}" type="slidenum">
              <a:rPr lang="en-US" smtClean="0"/>
              <a:pPr/>
              <a:t>30</a:t>
            </a:fld>
            <a:endParaRPr lang="en-US"/>
          </a:p>
        </p:txBody>
      </p:sp>
    </p:spTree>
    <p:extLst>
      <p:ext uri="{BB962C8B-B14F-4D97-AF65-F5344CB8AC3E}">
        <p14:creationId xmlns:p14="http://schemas.microsoft.com/office/powerpoint/2010/main" val="2387717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Systems analysis, requirements definition: Defines project goals into defined functions and operation of the intended application. Analyzes end-user information needs.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Systems design: Describes desired features and operations in detail, including screen layouts, business rules, process diagrams, </a:t>
            </a:r>
            <a:r>
              <a:rPr lang="en-US" dirty="0" err="1"/>
              <a:t>pseudocode</a:t>
            </a:r>
            <a:r>
              <a:rPr lang="en-US" dirty="0"/>
              <a:t> and other documentation.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Implementation: The real code is written here.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Maintenance: Changes, correction, additions, moves to a different computing platform and more. This is often the longest of the stages.</a:t>
            </a:r>
          </a:p>
        </p:txBody>
      </p:sp>
      <p:sp>
        <p:nvSpPr>
          <p:cNvPr id="4" name="Slide Number Placeholder 3"/>
          <p:cNvSpPr>
            <a:spLocks noGrp="1"/>
          </p:cNvSpPr>
          <p:nvPr>
            <p:ph type="sldNum" sz="quarter" idx="10"/>
          </p:nvPr>
        </p:nvSpPr>
        <p:spPr/>
        <p:txBody>
          <a:bodyPr/>
          <a:lstStyle/>
          <a:p>
            <a:fld id="{17D15620-AC43-9845-8CA2-C88CF00DA762}" type="slidenum">
              <a:rPr lang="en-US" smtClean="0"/>
              <a:pPr/>
              <a:t>34</a:t>
            </a:fld>
            <a:endParaRPr lang="en-US"/>
          </a:p>
        </p:txBody>
      </p:sp>
    </p:spTree>
    <p:extLst>
      <p:ext uri="{BB962C8B-B14F-4D97-AF65-F5344CB8AC3E}">
        <p14:creationId xmlns:p14="http://schemas.microsoft.com/office/powerpoint/2010/main" val="2285044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4000"/>
            </a:lvl1p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415008"/>
          </a:xfrm>
        </p:spPr>
        <p:txBody>
          <a:bodyPr/>
          <a:lstStyle>
            <a:lvl1pPr marL="0" indent="0" algn="ctr">
              <a:buNone/>
              <a:defRPr b="1" i="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dirty="0"/>
              <a:t>Click to edit Master subtitle style</a:t>
            </a:r>
            <a:endParaRPr lang="en-US" dirty="0"/>
          </a:p>
        </p:txBody>
      </p:sp>
    </p:spTree>
    <p:extLst>
      <p:ext uri="{BB962C8B-B14F-4D97-AF65-F5344CB8AC3E}">
        <p14:creationId xmlns:p14="http://schemas.microsoft.com/office/powerpoint/2010/main" val="1802038524"/>
      </p:ext>
    </p:extLst>
  </p:cSld>
  <p:clrMapOvr>
    <a:masterClrMapping/>
  </p:clrMapOvr>
  <p:transition spd="slow">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Footer Placeholder 9"/>
          <p:cNvSpPr>
            <a:spLocks noGrp="1"/>
          </p:cNvSpPr>
          <p:nvPr>
            <p:ph type="ftr" sz="quarter" idx="11"/>
          </p:nvPr>
        </p:nvSpPr>
        <p:spPr/>
        <p:txBody>
          <a:bodyPr/>
          <a:lstStyle/>
          <a:p>
            <a:pPr algn="l"/>
            <a:r>
              <a:rPr lang="en-GB"/>
              <a:t>CIS041-3 Advanced Information Technology</a:t>
            </a:r>
            <a:endParaRPr lang="en-US" dirty="0"/>
          </a:p>
        </p:txBody>
      </p:sp>
      <p:sp>
        <p:nvSpPr>
          <p:cNvPr id="11" name="Text Box 27"/>
          <p:cNvSpPr txBox="1">
            <a:spLocks noChangeArrowheads="1"/>
          </p:cNvSpPr>
          <p:nvPr userDrawn="1"/>
        </p:nvSpPr>
        <p:spPr bwMode="auto">
          <a:xfrm>
            <a:off x="6151843" y="163348"/>
            <a:ext cx="2468048" cy="276999"/>
          </a:xfrm>
          <a:prstGeom prst="rect">
            <a:avLst/>
          </a:prstGeom>
          <a:noFill/>
          <a:ln w="9525">
            <a:noFill/>
            <a:miter lim="800000"/>
            <a:headEnd/>
            <a:tailEnd/>
          </a:ln>
          <a:effectLst/>
        </p:spPr>
        <p:txBody>
          <a:bodyPr wrap="none">
            <a:spAutoFit/>
          </a:bodyPr>
          <a:lstStyle>
            <a:lvl1pPr algn="ctr" eaLnBrk="0" hangingPunct="0">
              <a:defRPr sz="2200" b="1">
                <a:solidFill>
                  <a:schemeClr val="tx1"/>
                </a:solidFill>
                <a:latin typeface="Tahoma" charset="0"/>
                <a:ea typeface="MS PGothic" charset="0"/>
                <a:cs typeface="MS PGothic" charset="0"/>
              </a:defRPr>
            </a:lvl1pPr>
            <a:lvl2pPr marL="742950" indent="-285750" algn="ctr" eaLnBrk="0" hangingPunct="0">
              <a:defRPr sz="2200" b="1">
                <a:solidFill>
                  <a:schemeClr val="tx1"/>
                </a:solidFill>
                <a:latin typeface="Tahoma" charset="0"/>
                <a:ea typeface="MS PGothic" charset="0"/>
                <a:cs typeface="MS PGothic" charset="0"/>
              </a:defRPr>
            </a:lvl2pPr>
            <a:lvl3pPr marL="1143000" indent="-228600" algn="ctr" eaLnBrk="0" hangingPunct="0">
              <a:defRPr sz="2200" b="1">
                <a:solidFill>
                  <a:schemeClr val="tx1"/>
                </a:solidFill>
                <a:latin typeface="Tahoma" charset="0"/>
                <a:ea typeface="MS PGothic" charset="0"/>
                <a:cs typeface="MS PGothic" charset="0"/>
              </a:defRPr>
            </a:lvl3pPr>
            <a:lvl4pPr marL="1600200" indent="-228600" algn="ctr" eaLnBrk="0" hangingPunct="0">
              <a:defRPr sz="2200" b="1">
                <a:solidFill>
                  <a:schemeClr val="tx1"/>
                </a:solidFill>
                <a:latin typeface="Tahoma" charset="0"/>
                <a:ea typeface="MS PGothic" charset="0"/>
                <a:cs typeface="MS PGothic" charset="0"/>
              </a:defRPr>
            </a:lvl4pPr>
            <a:lvl5pPr marL="2057400" indent="-228600" algn="ctr" eaLnBrk="0" hangingPunct="0">
              <a:defRPr sz="2200" b="1">
                <a:solidFill>
                  <a:schemeClr val="tx1"/>
                </a:solidFill>
                <a:latin typeface="Tahoma" charset="0"/>
                <a:ea typeface="MS PGothic" charset="0"/>
                <a:cs typeface="MS PGothic" charset="0"/>
              </a:defRPr>
            </a:lvl5pPr>
            <a:lvl6pPr marL="25146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6pPr>
            <a:lvl7pPr marL="29718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7pPr>
            <a:lvl8pPr marL="34290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8pPr>
            <a:lvl9pPr marL="38862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9pPr>
          </a:lstStyle>
          <a:p>
            <a:pPr algn="r"/>
            <a:r>
              <a:rPr lang="en-US" sz="1200" dirty="0">
                <a:solidFill>
                  <a:srgbClr val="A80000"/>
                </a:solidFill>
                <a:effectLst/>
                <a:latin typeface="+mj-lt"/>
              </a:rPr>
              <a:t>Week2</a:t>
            </a:r>
            <a:r>
              <a:rPr lang="en-US" sz="1200" dirty="0">
                <a:solidFill>
                  <a:srgbClr val="003366"/>
                </a:solidFill>
                <a:effectLst/>
                <a:latin typeface="+mj-lt"/>
              </a:rPr>
              <a:t>  Information Technology </a:t>
            </a:r>
          </a:p>
        </p:txBody>
      </p:sp>
      <p:cxnSp>
        <p:nvCxnSpPr>
          <p:cNvPr id="5" name="Straight Connector 4">
            <a:extLst>
              <a:ext uri="{FF2B5EF4-FFF2-40B4-BE49-F238E27FC236}">
                <a16:creationId xmlns:a16="http://schemas.microsoft.com/office/drawing/2014/main" id="{14BC1582-7E17-658E-1CCE-BA188F65D0D3}"/>
              </a:ext>
            </a:extLst>
          </p:cNvPr>
          <p:cNvCxnSpPr/>
          <p:nvPr userDrawn="1"/>
        </p:nvCxnSpPr>
        <p:spPr bwMode="auto">
          <a:xfrm>
            <a:off x="1625593" y="1268760"/>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C9DB9B9D-C887-E36B-C4AE-E67A20B1AE10}"/>
              </a:ext>
            </a:extLst>
          </p:cNvPr>
          <p:cNvSpPr txBox="1"/>
          <p:nvPr userDrawn="1"/>
        </p:nvSpPr>
        <p:spPr>
          <a:xfrm>
            <a:off x="8172400" y="6309320"/>
            <a:ext cx="576064" cy="338554"/>
          </a:xfrm>
          <a:prstGeom prst="rect">
            <a:avLst/>
          </a:prstGeom>
          <a:noFill/>
        </p:spPr>
        <p:txBody>
          <a:bodyPr wrap="square" rtlCol="0">
            <a:spAutoFit/>
          </a:bodyPr>
          <a:lstStyle/>
          <a:p>
            <a:fld id="{3608B259-4EAF-4078-B9AB-1627AE8B9214}" type="slidenum">
              <a:rPr lang="en-GB" sz="1600" smtClean="0"/>
              <a:t>‹#›</a:t>
            </a:fld>
            <a:endParaRPr lang="en-GB" sz="1600" dirty="0"/>
          </a:p>
        </p:txBody>
      </p:sp>
    </p:spTree>
    <p:extLst>
      <p:ext uri="{BB962C8B-B14F-4D97-AF65-F5344CB8AC3E}">
        <p14:creationId xmlns:p14="http://schemas.microsoft.com/office/powerpoint/2010/main" val="3528553154"/>
      </p:ext>
    </p:extLst>
  </p:cSld>
  <p:clrMapOvr>
    <a:masterClrMapping/>
  </p:clrMapOvr>
  <p:transition spd="slow">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p>
            <a:pPr algn="l"/>
            <a:r>
              <a:rPr lang="en-GB"/>
              <a:t>CIS041-3 Advanced Information Technology</a:t>
            </a:r>
            <a:endParaRPr lang="en-US" dirty="0"/>
          </a:p>
        </p:txBody>
      </p:sp>
      <p:sp>
        <p:nvSpPr>
          <p:cNvPr id="4" name="Date Placeholder 3"/>
          <p:cNvSpPr>
            <a:spLocks noGrp="1"/>
          </p:cNvSpPr>
          <p:nvPr>
            <p:ph type="dt" sz="half" idx="11"/>
          </p:nvPr>
        </p:nvSpPr>
        <p:spPr>
          <a:xfrm>
            <a:off x="6876256" y="6309320"/>
            <a:ext cx="2133600" cy="365125"/>
          </a:xfrm>
          <a:prstGeom prst="rect">
            <a:avLst/>
          </a:prstGeom>
        </p:spPr>
        <p:txBody>
          <a:bodyPr/>
          <a:lstStyle>
            <a:lvl1pPr>
              <a:defRPr/>
            </a:lvl1pPr>
          </a:lstStyle>
          <a:p>
            <a:fld id="{7D192C8C-D9D6-40D7-8E5C-0A91C5DB8A2E}" type="datetime1">
              <a:rPr lang="en-GB" smtClean="0"/>
              <a:t>30/10/2022</a:t>
            </a:fld>
            <a:endParaRPr lang="en-US" dirty="0"/>
          </a:p>
        </p:txBody>
      </p:sp>
      <p:cxnSp>
        <p:nvCxnSpPr>
          <p:cNvPr id="5" name="Straight Connector 4">
            <a:extLst>
              <a:ext uri="{FF2B5EF4-FFF2-40B4-BE49-F238E27FC236}">
                <a16:creationId xmlns:a16="http://schemas.microsoft.com/office/drawing/2014/main" id="{7894B93D-EBC4-3F18-275B-37B30D2EE26E}"/>
              </a:ext>
            </a:extLst>
          </p:cNvPr>
          <p:cNvCxnSpPr/>
          <p:nvPr userDrawn="1"/>
        </p:nvCxnSpPr>
        <p:spPr bwMode="auto">
          <a:xfrm>
            <a:off x="1600200" y="1268760"/>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34999362"/>
      </p:ext>
    </p:extLst>
  </p:cSld>
  <p:clrMapOvr>
    <a:masterClrMapping/>
  </p:clrMapOvr>
  <p:transition spd="slow">
    <p:zoom dir="in"/>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wrap="square" anchor="t"/>
          <a:lstStyle>
            <a:lvl1pPr algn="l">
              <a:defRPr sz="4000" b="1" cap="all">
                <a:effectLst/>
              </a:defRPr>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edit Master text styles</a:t>
            </a:r>
          </a:p>
        </p:txBody>
      </p:sp>
      <p:sp>
        <p:nvSpPr>
          <p:cNvPr id="5" name="Text Box 27"/>
          <p:cNvSpPr txBox="1">
            <a:spLocks noChangeArrowheads="1"/>
          </p:cNvSpPr>
          <p:nvPr userDrawn="1"/>
        </p:nvSpPr>
        <p:spPr bwMode="auto">
          <a:xfrm>
            <a:off x="6885194" y="260648"/>
            <a:ext cx="1750799" cy="276999"/>
          </a:xfrm>
          <a:prstGeom prst="rect">
            <a:avLst/>
          </a:prstGeom>
          <a:noFill/>
          <a:ln w="9525">
            <a:noFill/>
            <a:miter lim="800000"/>
            <a:headEnd/>
            <a:tailEnd/>
          </a:ln>
          <a:effectLst/>
        </p:spPr>
        <p:txBody>
          <a:bodyPr wrap="none">
            <a:spAutoFit/>
          </a:bodyPr>
          <a:lstStyle>
            <a:lvl1pPr algn="ctr" eaLnBrk="0" hangingPunct="0">
              <a:defRPr sz="2200" b="1">
                <a:solidFill>
                  <a:schemeClr val="tx1"/>
                </a:solidFill>
                <a:latin typeface="Tahoma" charset="0"/>
                <a:ea typeface="MS PGothic" charset="0"/>
                <a:cs typeface="MS PGothic" charset="0"/>
              </a:defRPr>
            </a:lvl1pPr>
            <a:lvl2pPr marL="742950" indent="-285750" algn="ctr" eaLnBrk="0" hangingPunct="0">
              <a:defRPr sz="2200" b="1">
                <a:solidFill>
                  <a:schemeClr val="tx1"/>
                </a:solidFill>
                <a:latin typeface="Tahoma" charset="0"/>
                <a:ea typeface="MS PGothic" charset="0"/>
                <a:cs typeface="MS PGothic" charset="0"/>
              </a:defRPr>
            </a:lvl2pPr>
            <a:lvl3pPr marL="1143000" indent="-228600" algn="ctr" eaLnBrk="0" hangingPunct="0">
              <a:defRPr sz="2200" b="1">
                <a:solidFill>
                  <a:schemeClr val="tx1"/>
                </a:solidFill>
                <a:latin typeface="Tahoma" charset="0"/>
                <a:ea typeface="MS PGothic" charset="0"/>
                <a:cs typeface="MS PGothic" charset="0"/>
              </a:defRPr>
            </a:lvl3pPr>
            <a:lvl4pPr marL="1600200" indent="-228600" algn="ctr" eaLnBrk="0" hangingPunct="0">
              <a:defRPr sz="2200" b="1">
                <a:solidFill>
                  <a:schemeClr val="tx1"/>
                </a:solidFill>
                <a:latin typeface="Tahoma" charset="0"/>
                <a:ea typeface="MS PGothic" charset="0"/>
                <a:cs typeface="MS PGothic" charset="0"/>
              </a:defRPr>
            </a:lvl4pPr>
            <a:lvl5pPr marL="2057400" indent="-228600" algn="ctr" eaLnBrk="0" hangingPunct="0">
              <a:defRPr sz="2200" b="1">
                <a:solidFill>
                  <a:schemeClr val="tx1"/>
                </a:solidFill>
                <a:latin typeface="Tahoma" charset="0"/>
                <a:ea typeface="MS PGothic" charset="0"/>
                <a:cs typeface="MS PGothic" charset="0"/>
              </a:defRPr>
            </a:lvl5pPr>
            <a:lvl6pPr marL="25146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6pPr>
            <a:lvl7pPr marL="29718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7pPr>
            <a:lvl8pPr marL="34290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8pPr>
            <a:lvl9pPr marL="38862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9pPr>
          </a:lstStyle>
          <a:p>
            <a:pPr algn="r"/>
            <a:r>
              <a:rPr lang="en-US" sz="1200" dirty="0">
                <a:solidFill>
                  <a:srgbClr val="A80000"/>
                </a:solidFill>
                <a:effectLst/>
                <a:latin typeface="+mj-lt"/>
              </a:rPr>
              <a:t>Week1</a:t>
            </a:r>
            <a:r>
              <a:rPr lang="en-US" sz="1200" dirty="0">
                <a:solidFill>
                  <a:srgbClr val="003366"/>
                </a:solidFill>
                <a:effectLst/>
                <a:latin typeface="+mj-lt"/>
              </a:rPr>
              <a:t> Introduction </a:t>
            </a:r>
          </a:p>
        </p:txBody>
      </p:sp>
    </p:spTree>
    <p:extLst>
      <p:ext uri="{BB962C8B-B14F-4D97-AF65-F5344CB8AC3E}">
        <p14:creationId xmlns:p14="http://schemas.microsoft.com/office/powerpoint/2010/main" val="1532392398"/>
      </p:ext>
    </p:extLst>
  </p:cSld>
  <p:clrMapOvr>
    <a:masterClrMapping/>
  </p:clrMapOvr>
  <p:transition spd="slow">
    <p:zoom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600200" y="1981200"/>
            <a:ext cx="3429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181600" y="1981200"/>
            <a:ext cx="3429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6876256" y="6309320"/>
            <a:ext cx="2133600" cy="365125"/>
          </a:xfrm>
          <a:prstGeom prst="rect">
            <a:avLst/>
          </a:prstGeom>
        </p:spPr>
        <p:txBody>
          <a:bodyPr/>
          <a:lstStyle/>
          <a:p>
            <a:fld id="{E9B9E616-349C-4F3E-9670-717FFE728684}" type="datetime1">
              <a:rPr lang="en-GB" smtClean="0"/>
              <a:t>30/10/2022</a:t>
            </a:fld>
            <a:endParaRPr lang="en-US" dirty="0"/>
          </a:p>
        </p:txBody>
      </p:sp>
      <p:sp>
        <p:nvSpPr>
          <p:cNvPr id="8" name="Footer Placeholder 7"/>
          <p:cNvSpPr>
            <a:spLocks noGrp="1"/>
          </p:cNvSpPr>
          <p:nvPr>
            <p:ph type="ftr" sz="quarter" idx="11"/>
          </p:nvPr>
        </p:nvSpPr>
        <p:spPr/>
        <p:txBody>
          <a:bodyPr/>
          <a:lstStyle/>
          <a:p>
            <a:pPr algn="l"/>
            <a:r>
              <a:rPr lang="en-GB"/>
              <a:t>CIS041-3 Advanced Information Technology</a:t>
            </a:r>
            <a:endParaRPr lang="en-US" dirty="0"/>
          </a:p>
        </p:txBody>
      </p:sp>
      <p:cxnSp>
        <p:nvCxnSpPr>
          <p:cNvPr id="6" name="Straight Connector 5">
            <a:extLst>
              <a:ext uri="{FF2B5EF4-FFF2-40B4-BE49-F238E27FC236}">
                <a16:creationId xmlns:a16="http://schemas.microsoft.com/office/drawing/2014/main" id="{847E8333-C829-F84B-3B99-1846717D59B3}"/>
              </a:ext>
            </a:extLst>
          </p:cNvPr>
          <p:cNvCxnSpPr/>
          <p:nvPr userDrawn="1"/>
        </p:nvCxnSpPr>
        <p:spPr bwMode="auto">
          <a:xfrm>
            <a:off x="1600200" y="1196752"/>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27002041"/>
      </p:ext>
    </p:extLst>
  </p:cSld>
  <p:clrMapOvr>
    <a:masterClrMapping/>
  </p:clrMapOvr>
  <p:transition spd="slow">
    <p:zoom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Text Box 27"/>
          <p:cNvSpPr txBox="1">
            <a:spLocks noChangeArrowheads="1"/>
          </p:cNvSpPr>
          <p:nvPr userDrawn="1"/>
        </p:nvSpPr>
        <p:spPr bwMode="auto">
          <a:xfrm>
            <a:off x="6885194" y="260648"/>
            <a:ext cx="1750799" cy="276999"/>
          </a:xfrm>
          <a:prstGeom prst="rect">
            <a:avLst/>
          </a:prstGeom>
          <a:noFill/>
          <a:ln w="9525">
            <a:noFill/>
            <a:miter lim="800000"/>
            <a:headEnd/>
            <a:tailEnd/>
          </a:ln>
          <a:effectLst/>
        </p:spPr>
        <p:txBody>
          <a:bodyPr wrap="none">
            <a:spAutoFit/>
          </a:bodyPr>
          <a:lstStyle>
            <a:lvl1pPr algn="ctr" eaLnBrk="0" hangingPunct="0">
              <a:defRPr sz="2200" b="1">
                <a:solidFill>
                  <a:schemeClr val="tx1"/>
                </a:solidFill>
                <a:latin typeface="Tahoma" charset="0"/>
                <a:ea typeface="MS PGothic" charset="0"/>
                <a:cs typeface="MS PGothic" charset="0"/>
              </a:defRPr>
            </a:lvl1pPr>
            <a:lvl2pPr marL="742950" indent="-285750" algn="ctr" eaLnBrk="0" hangingPunct="0">
              <a:defRPr sz="2200" b="1">
                <a:solidFill>
                  <a:schemeClr val="tx1"/>
                </a:solidFill>
                <a:latin typeface="Tahoma" charset="0"/>
                <a:ea typeface="MS PGothic" charset="0"/>
                <a:cs typeface="MS PGothic" charset="0"/>
              </a:defRPr>
            </a:lvl2pPr>
            <a:lvl3pPr marL="1143000" indent="-228600" algn="ctr" eaLnBrk="0" hangingPunct="0">
              <a:defRPr sz="2200" b="1">
                <a:solidFill>
                  <a:schemeClr val="tx1"/>
                </a:solidFill>
                <a:latin typeface="Tahoma" charset="0"/>
                <a:ea typeface="MS PGothic" charset="0"/>
                <a:cs typeface="MS PGothic" charset="0"/>
              </a:defRPr>
            </a:lvl3pPr>
            <a:lvl4pPr marL="1600200" indent="-228600" algn="ctr" eaLnBrk="0" hangingPunct="0">
              <a:defRPr sz="2200" b="1">
                <a:solidFill>
                  <a:schemeClr val="tx1"/>
                </a:solidFill>
                <a:latin typeface="Tahoma" charset="0"/>
                <a:ea typeface="MS PGothic" charset="0"/>
                <a:cs typeface="MS PGothic" charset="0"/>
              </a:defRPr>
            </a:lvl4pPr>
            <a:lvl5pPr marL="2057400" indent="-228600" algn="ctr" eaLnBrk="0" hangingPunct="0">
              <a:defRPr sz="2200" b="1">
                <a:solidFill>
                  <a:schemeClr val="tx1"/>
                </a:solidFill>
                <a:latin typeface="Tahoma" charset="0"/>
                <a:ea typeface="MS PGothic" charset="0"/>
                <a:cs typeface="MS PGothic" charset="0"/>
              </a:defRPr>
            </a:lvl5pPr>
            <a:lvl6pPr marL="25146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6pPr>
            <a:lvl7pPr marL="29718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7pPr>
            <a:lvl8pPr marL="34290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8pPr>
            <a:lvl9pPr marL="38862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9pPr>
          </a:lstStyle>
          <a:p>
            <a:pPr algn="r"/>
            <a:r>
              <a:rPr lang="en-US" sz="1200" dirty="0">
                <a:solidFill>
                  <a:srgbClr val="A80000"/>
                </a:solidFill>
                <a:effectLst/>
                <a:latin typeface="+mj-lt"/>
              </a:rPr>
              <a:t>Week1</a:t>
            </a:r>
            <a:r>
              <a:rPr lang="en-US" sz="1200" dirty="0">
                <a:solidFill>
                  <a:srgbClr val="003366"/>
                </a:solidFill>
                <a:effectLst/>
                <a:latin typeface="+mj-lt"/>
              </a:rPr>
              <a:t> Introduction </a:t>
            </a:r>
          </a:p>
        </p:txBody>
      </p:sp>
      <p:sp>
        <p:nvSpPr>
          <p:cNvPr id="7" name="Date Placeholder 2"/>
          <p:cNvSpPr>
            <a:spLocks noGrp="1"/>
          </p:cNvSpPr>
          <p:nvPr>
            <p:ph type="dt" sz="half" idx="10"/>
          </p:nvPr>
        </p:nvSpPr>
        <p:spPr>
          <a:xfrm>
            <a:off x="6876256" y="6309320"/>
            <a:ext cx="2133600" cy="365125"/>
          </a:xfrm>
          <a:prstGeom prst="rect">
            <a:avLst/>
          </a:prstGeom>
        </p:spPr>
        <p:txBody>
          <a:bodyPr/>
          <a:lstStyle>
            <a:lvl1pPr>
              <a:defRPr/>
            </a:lvl1pPr>
          </a:lstStyle>
          <a:p>
            <a:fld id="{C16F0EA6-DA21-49A5-8E3C-D277F4DF02C2}" type="datetime1">
              <a:rPr lang="en-GB" smtClean="0"/>
              <a:t>30/10/2022</a:t>
            </a:fld>
            <a:endParaRPr lang="en-US" dirty="0"/>
          </a:p>
        </p:txBody>
      </p:sp>
      <p:sp>
        <p:nvSpPr>
          <p:cNvPr id="8" name="Footer Placeholder 3"/>
          <p:cNvSpPr>
            <a:spLocks noGrp="1"/>
          </p:cNvSpPr>
          <p:nvPr>
            <p:ph type="ftr" sz="quarter" idx="11"/>
          </p:nvPr>
        </p:nvSpPr>
        <p:spPr>
          <a:xfrm>
            <a:off x="179512" y="6309320"/>
            <a:ext cx="4392488" cy="365125"/>
          </a:xfrm>
        </p:spPr>
        <p:txBody>
          <a:bodyPr/>
          <a:lstStyle/>
          <a:p>
            <a:pPr algn="l"/>
            <a:r>
              <a:rPr lang="en-GB"/>
              <a:t>CIS041-3 Advanced Information Technology</a:t>
            </a:r>
            <a:endParaRPr lang="en-US" dirty="0"/>
          </a:p>
        </p:txBody>
      </p:sp>
      <p:cxnSp>
        <p:nvCxnSpPr>
          <p:cNvPr id="4" name="Straight Connector 3">
            <a:extLst>
              <a:ext uri="{FF2B5EF4-FFF2-40B4-BE49-F238E27FC236}">
                <a16:creationId xmlns:a16="http://schemas.microsoft.com/office/drawing/2014/main" id="{D7CF3D2D-3013-31D8-1A1A-AC5A95C17DAF}"/>
              </a:ext>
            </a:extLst>
          </p:cNvPr>
          <p:cNvCxnSpPr/>
          <p:nvPr userDrawn="1"/>
        </p:nvCxnSpPr>
        <p:spPr bwMode="auto">
          <a:xfrm>
            <a:off x="1600200" y="1177888"/>
            <a:ext cx="7010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03743"/>
      </p:ext>
    </p:extLst>
  </p:cSld>
  <p:clrMapOvr>
    <a:masterClrMapping/>
  </p:clrMapOvr>
  <p:transition spd="slow">
    <p:zoom dir="in"/>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bwMode="auto">
          <a:xfrm>
            <a:off x="1600200" y="1556792"/>
            <a:ext cx="701040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195" name="Rectangle 9"/>
          <p:cNvSpPr>
            <a:spLocks noGrp="1" noChangeArrowheads="1"/>
          </p:cNvSpPr>
          <p:nvPr>
            <p:ph type="title"/>
          </p:nvPr>
        </p:nvSpPr>
        <p:spPr bwMode="auto">
          <a:xfrm>
            <a:off x="1600200" y="373856"/>
            <a:ext cx="7010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46" name="Text Box 22"/>
          <p:cNvSpPr txBox="1">
            <a:spLocks noChangeArrowheads="1"/>
          </p:cNvSpPr>
          <p:nvPr userDrawn="1"/>
        </p:nvSpPr>
        <p:spPr bwMode="auto">
          <a:xfrm>
            <a:off x="2879725" y="5772150"/>
            <a:ext cx="184150" cy="428625"/>
          </a:xfrm>
          <a:prstGeom prst="rect">
            <a:avLst/>
          </a:prstGeom>
          <a:noFill/>
          <a:ln w="9525">
            <a:noFill/>
            <a:miter lim="800000"/>
            <a:headEnd/>
            <a:tailEnd/>
          </a:ln>
          <a:effectLst/>
        </p:spPr>
        <p:txBody>
          <a:bodyPr wrap="none">
            <a:spAutoFit/>
          </a:bodyPr>
          <a:lstStyle/>
          <a:p>
            <a:pPr algn="ctr" eaLnBrk="0" hangingPunct="0">
              <a:defRPr/>
            </a:pPr>
            <a:endParaRPr lang="en-US" b="0">
              <a:ea typeface="ＭＳ Ｐゴシック" charset="-128"/>
              <a:cs typeface="+mn-cs"/>
            </a:endParaRPr>
          </a:p>
        </p:txBody>
      </p:sp>
      <p:pic>
        <p:nvPicPr>
          <p:cNvPr id="8199" name="Picture 28" descr="Beds_Logo_small.gif                                            000002DDnbessis                        C0D0C79C:"/>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1443038"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179512" y="6309320"/>
            <a:ext cx="4392488" cy="365125"/>
          </a:xfrm>
          <a:prstGeom prst="rect">
            <a:avLst/>
          </a:prstGeom>
        </p:spPr>
        <p:txBody>
          <a:bodyPr vert="horz" lIns="91440" tIns="45720" rIns="91440" bIns="45720" rtlCol="0" anchor="ctr"/>
          <a:lstStyle>
            <a:lvl1pPr algn="ctr">
              <a:defRPr sz="1200" b="0" i="0">
                <a:solidFill>
                  <a:srgbClr val="B2B2B2"/>
                </a:solidFill>
                <a:latin typeface="+mn-lt"/>
              </a:defRPr>
            </a:lvl1pPr>
          </a:lstStyle>
          <a:p>
            <a:pPr algn="l"/>
            <a:r>
              <a:rPr lang="en-GB"/>
              <a:t>CIS041-3 Advanced Information Technology</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2" r:id="rId5"/>
    <p:sldLayoutId id="2147483654" r:id="rId6"/>
  </p:sldLayoutIdLst>
  <p:transition spd="slow">
    <p:zoom dir="in"/>
  </p:transition>
  <p:hf hdr="0" dt="0"/>
  <p:txStyles>
    <p:titleStyle>
      <a:lvl1pPr algn="r" rtl="0" eaLnBrk="0" fontAlgn="base" hangingPunct="0">
        <a:spcBef>
          <a:spcPct val="0"/>
        </a:spcBef>
        <a:spcAft>
          <a:spcPct val="0"/>
        </a:spcAft>
        <a:defRPr sz="3600" b="1">
          <a:solidFill>
            <a:schemeClr val="tx2"/>
          </a:solidFill>
          <a:latin typeface="+mj-lt"/>
          <a:ea typeface="MS PGothic" charset="0"/>
          <a:cs typeface="MS PGothic" charset="0"/>
        </a:defRPr>
      </a:lvl1pPr>
      <a:lvl2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2pPr>
      <a:lvl3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3pPr>
      <a:lvl4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4pPr>
      <a:lvl5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5pPr>
      <a:lvl6pPr marL="457200" algn="l" rtl="0" eaLnBrk="0" fontAlgn="base" hangingPunct="0">
        <a:spcBef>
          <a:spcPct val="0"/>
        </a:spcBef>
        <a:spcAft>
          <a:spcPct val="0"/>
        </a:spcAft>
        <a:defRPr sz="3200" b="1">
          <a:solidFill>
            <a:schemeClr val="tx2"/>
          </a:solidFill>
          <a:latin typeface="Times New Roman" charset="0"/>
        </a:defRPr>
      </a:lvl6pPr>
      <a:lvl7pPr marL="914400" algn="l" rtl="0" eaLnBrk="0" fontAlgn="base" hangingPunct="0">
        <a:spcBef>
          <a:spcPct val="0"/>
        </a:spcBef>
        <a:spcAft>
          <a:spcPct val="0"/>
        </a:spcAft>
        <a:defRPr sz="3200" b="1">
          <a:solidFill>
            <a:schemeClr val="tx2"/>
          </a:solidFill>
          <a:latin typeface="Times New Roman" charset="0"/>
        </a:defRPr>
      </a:lvl7pPr>
      <a:lvl8pPr marL="1371600" algn="l" rtl="0" eaLnBrk="0" fontAlgn="base" hangingPunct="0">
        <a:spcBef>
          <a:spcPct val="0"/>
        </a:spcBef>
        <a:spcAft>
          <a:spcPct val="0"/>
        </a:spcAft>
        <a:defRPr sz="3200" b="1">
          <a:solidFill>
            <a:schemeClr val="tx2"/>
          </a:solidFill>
          <a:latin typeface="Times New Roman" charset="0"/>
        </a:defRPr>
      </a:lvl8pPr>
      <a:lvl9pPr marL="1828800" algn="l" rtl="0" eaLnBrk="0" fontAlgn="base" hangingPunct="0">
        <a:spcBef>
          <a:spcPct val="0"/>
        </a:spcBef>
        <a:spcAft>
          <a:spcPct val="0"/>
        </a:spcAft>
        <a:defRPr sz="3200" b="1">
          <a:solidFill>
            <a:schemeClr val="tx2"/>
          </a:solidFill>
          <a:latin typeface="Times New Roman" charset="0"/>
        </a:defRPr>
      </a:lvl9pPr>
    </p:titleStyle>
    <p:bodyStyle>
      <a:lvl1pPr marL="385763" indent="-385763" algn="l" rtl="0" eaLnBrk="0" fontAlgn="base" hangingPunct="0">
        <a:spcBef>
          <a:spcPct val="20000"/>
        </a:spcBef>
        <a:spcAft>
          <a:spcPct val="0"/>
        </a:spcAft>
        <a:buClr>
          <a:srgbClr val="CC0000"/>
        </a:buClr>
        <a:buChar char="•"/>
        <a:defRPr sz="2800" b="0" i="0">
          <a:solidFill>
            <a:srgbClr val="003366"/>
          </a:solidFill>
          <a:latin typeface="+mn-lt"/>
          <a:ea typeface="MS PGothic" charset="0"/>
          <a:cs typeface="MS PGothic" charset="0"/>
        </a:defRPr>
      </a:lvl1pPr>
      <a:lvl2pPr marL="1146175" indent="-473075" algn="l" rtl="0" eaLnBrk="0" fontAlgn="base" hangingPunct="0">
        <a:spcBef>
          <a:spcPct val="20000"/>
        </a:spcBef>
        <a:spcAft>
          <a:spcPct val="0"/>
        </a:spcAft>
        <a:buClr>
          <a:srgbClr val="A80000"/>
        </a:buClr>
        <a:buSzPct val="80000"/>
        <a:buFont typeface="Arial"/>
        <a:buChar char="•"/>
        <a:defRPr sz="2400" b="0" i="0">
          <a:solidFill>
            <a:srgbClr val="003366"/>
          </a:solidFill>
          <a:latin typeface="+mn-lt"/>
          <a:ea typeface="MS PGothic" charset="0"/>
          <a:cs typeface="MS PGothic" charset="0"/>
        </a:defRPr>
      </a:lvl2pPr>
      <a:lvl3pPr marL="2327275" indent="-342900" algn="l" rtl="0" eaLnBrk="0" fontAlgn="base" hangingPunct="0">
        <a:spcBef>
          <a:spcPct val="20000"/>
        </a:spcBef>
        <a:spcAft>
          <a:spcPct val="0"/>
        </a:spcAft>
        <a:buSzPct val="60000"/>
        <a:buFont typeface="Arial"/>
        <a:buChar char="•"/>
        <a:defRPr sz="2000">
          <a:solidFill>
            <a:schemeClr val="tx1"/>
          </a:solidFill>
          <a:latin typeface="+mn-lt"/>
          <a:ea typeface="MS PGothic" charset="0"/>
          <a:cs typeface="MS PGothic" charset="0"/>
        </a:defRPr>
      </a:lvl3pPr>
      <a:lvl4pPr marL="2632075" indent="-228600" algn="l" rtl="0" eaLnBrk="0" fontAlgn="base" hangingPunct="0">
        <a:spcBef>
          <a:spcPct val="20000"/>
        </a:spcBef>
        <a:spcAft>
          <a:spcPct val="0"/>
        </a:spcAft>
        <a:buSzPct val="50000"/>
        <a:buFontTx/>
        <a:buChar char="–"/>
        <a:defRPr sz="1800" b="0" i="0" baseline="0">
          <a:solidFill>
            <a:schemeClr val="tx1"/>
          </a:solidFill>
          <a:latin typeface="+mn-lt"/>
          <a:ea typeface="MS PGothic" charset="0"/>
          <a:cs typeface="MS PGothic" charset="0"/>
        </a:defRPr>
      </a:lvl4pPr>
      <a:lvl5pPr marL="3051175" indent="-228600" algn="l" rtl="0" eaLnBrk="0" fontAlgn="base" hangingPunct="0">
        <a:spcBef>
          <a:spcPct val="20000"/>
        </a:spcBef>
        <a:spcAft>
          <a:spcPct val="0"/>
        </a:spcAft>
        <a:buChar char="»"/>
        <a:defRPr sz="1600" b="0" i="0">
          <a:solidFill>
            <a:schemeClr val="tx1"/>
          </a:solidFill>
          <a:latin typeface="+mn-lt"/>
          <a:ea typeface="MS PGothic" charset="0"/>
          <a:cs typeface="MS PGothic" charset="0"/>
        </a:defRPr>
      </a:lvl5pPr>
      <a:lvl6pPr marL="35083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6pPr>
      <a:lvl7pPr marL="39655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7pPr>
      <a:lvl8pPr marL="44227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8pPr>
      <a:lvl9pPr marL="4879975" indent="-228600" algn="l" rtl="0" eaLnBrk="0" fontAlgn="base" hangingPunct="0">
        <a:spcBef>
          <a:spcPct val="20000"/>
        </a:spcBef>
        <a:spcAft>
          <a:spcPct val="0"/>
        </a:spcAft>
        <a:buChar char="»"/>
        <a:defRPr sz="2000" b="1">
          <a:solidFill>
            <a:schemeClr val="tx1"/>
          </a:solidFill>
          <a:latin typeface="CG Times" pitchFamily="18"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oleObject" Target="../embeddings/oleObject1.bin"/><Relationship Id="rId1" Type="http://schemas.openxmlformats.org/officeDocument/2006/relationships/slideLayout" Target="../slideLayouts/slideLayout6.xml"/><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oleObject" Target="../embeddings/oleObject4.bin"/><Relationship Id="rId4" Type="http://schemas.openxmlformats.org/officeDocument/2006/relationships/image" Target="../media/image11.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wikiwand.com/en/DIKW_pyramid" TargetMode="External"/><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2B3DFCD-B07B-4AAB-81BB-0BD1FEADB264}"/>
              </a:ext>
            </a:extLst>
          </p:cNvPr>
          <p:cNvSpPr>
            <a:spLocks noGrp="1"/>
          </p:cNvSpPr>
          <p:nvPr>
            <p:ph type="ctrTitle"/>
          </p:nvPr>
        </p:nvSpPr>
        <p:spPr>
          <a:xfrm>
            <a:off x="755576" y="2276872"/>
            <a:ext cx="7772400" cy="1470025"/>
          </a:xfrm>
        </p:spPr>
        <p:txBody>
          <a:bodyPr/>
          <a:lstStyle/>
          <a:p>
            <a:r>
              <a:rPr lang="en-US" dirty="0"/>
              <a:t>Information, </a:t>
            </a:r>
            <a:r>
              <a:rPr lang="en-US"/>
              <a:t>Systems and </a:t>
            </a:r>
            <a:r>
              <a:rPr lang="en-US" dirty="0"/>
              <a:t>Technology</a:t>
            </a:r>
          </a:p>
        </p:txBody>
      </p:sp>
      <p:sp>
        <p:nvSpPr>
          <p:cNvPr id="12" name="Subtitle 2">
            <a:extLst>
              <a:ext uri="{FF2B5EF4-FFF2-40B4-BE49-F238E27FC236}">
                <a16:creationId xmlns:a16="http://schemas.microsoft.com/office/drawing/2014/main" id="{5CC6E7A5-68E1-4C20-995B-711BA381D782}"/>
              </a:ext>
            </a:extLst>
          </p:cNvPr>
          <p:cNvSpPr>
            <a:spLocks noGrp="1"/>
          </p:cNvSpPr>
          <p:nvPr>
            <p:ph type="subTitle" idx="1"/>
          </p:nvPr>
        </p:nvSpPr>
        <p:spPr>
          <a:xfrm>
            <a:off x="1547664" y="4077072"/>
            <a:ext cx="6400800" cy="2106801"/>
          </a:xfrm>
        </p:spPr>
        <p:txBody>
          <a:bodyPr/>
          <a:lstStyle/>
          <a:p>
            <a:endParaRPr lang="en-US" dirty="0"/>
          </a:p>
          <a:p>
            <a:r>
              <a:rPr lang="en-US" dirty="0"/>
              <a:t>Gangmin Li</a:t>
            </a:r>
          </a:p>
          <a:p>
            <a:r>
              <a:rPr lang="en-US" dirty="0"/>
              <a:t>(Office hours: 13:00-17:00 every Friday)</a:t>
            </a:r>
          </a:p>
        </p:txBody>
      </p:sp>
      <p:sp>
        <p:nvSpPr>
          <p:cNvPr id="3" name="TextBox 2">
            <a:extLst>
              <a:ext uri="{FF2B5EF4-FFF2-40B4-BE49-F238E27FC236}">
                <a16:creationId xmlns:a16="http://schemas.microsoft.com/office/drawing/2014/main" id="{8AEF7CE0-300F-D558-7E8B-9BE7A2C6A0EA}"/>
              </a:ext>
            </a:extLst>
          </p:cNvPr>
          <p:cNvSpPr txBox="1"/>
          <p:nvPr/>
        </p:nvSpPr>
        <p:spPr>
          <a:xfrm>
            <a:off x="1617440" y="980728"/>
            <a:ext cx="6480720" cy="430887"/>
          </a:xfrm>
          <a:prstGeom prst="rect">
            <a:avLst/>
          </a:prstGeom>
          <a:noFill/>
        </p:spPr>
        <p:txBody>
          <a:bodyPr wrap="square">
            <a:spAutoFit/>
          </a:bodyPr>
          <a:lstStyle/>
          <a:p>
            <a:r>
              <a:rPr lang="en-GB" dirty="0">
                <a:solidFill>
                  <a:srgbClr val="C00000"/>
                </a:solidFill>
              </a:rPr>
              <a:t>CIS041-3</a:t>
            </a:r>
            <a:r>
              <a:rPr lang="en-GB" dirty="0"/>
              <a:t> </a:t>
            </a:r>
            <a:r>
              <a:rPr lang="en-GB" dirty="0">
                <a:solidFill>
                  <a:srgbClr val="00B050"/>
                </a:solidFill>
              </a:rPr>
              <a:t>Advanced Information Technology</a:t>
            </a:r>
          </a:p>
        </p:txBody>
      </p:sp>
    </p:spTree>
    <p:extLst>
      <p:ext uri="{BB962C8B-B14F-4D97-AF65-F5344CB8AC3E}">
        <p14:creationId xmlns:p14="http://schemas.microsoft.com/office/powerpoint/2010/main" val="174724712"/>
      </p:ext>
    </p:extLst>
  </p:cSld>
  <p:clrMapOvr>
    <a:masterClrMapping/>
  </p:clrMapOvr>
  <p:transition spd="slow">
    <p:zoom dir="in"/>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F2E5A-261E-E0C0-918D-A7E8B78DD315}"/>
              </a:ext>
            </a:extLst>
          </p:cNvPr>
          <p:cNvSpPr>
            <a:spLocks noGrp="1"/>
          </p:cNvSpPr>
          <p:nvPr>
            <p:ph type="title"/>
          </p:nvPr>
        </p:nvSpPr>
        <p:spPr/>
        <p:txBody>
          <a:bodyPr/>
          <a:lstStyle/>
          <a:p>
            <a:r>
              <a:rPr lang="en-GB" dirty="0"/>
              <a:t>Knowledge</a:t>
            </a:r>
          </a:p>
        </p:txBody>
      </p:sp>
      <p:sp>
        <p:nvSpPr>
          <p:cNvPr id="3" name="Content Placeholder 2">
            <a:extLst>
              <a:ext uri="{FF2B5EF4-FFF2-40B4-BE49-F238E27FC236}">
                <a16:creationId xmlns:a16="http://schemas.microsoft.com/office/drawing/2014/main" id="{B2839C07-BADF-821A-4F71-EEEB52D574D3}"/>
              </a:ext>
            </a:extLst>
          </p:cNvPr>
          <p:cNvSpPr>
            <a:spLocks noGrp="1"/>
          </p:cNvSpPr>
          <p:nvPr>
            <p:ph idx="1"/>
          </p:nvPr>
        </p:nvSpPr>
        <p:spPr/>
        <p:txBody>
          <a:bodyPr/>
          <a:lstStyle/>
          <a:p>
            <a:r>
              <a:rPr lang="en-GB" dirty="0"/>
              <a:t>Processed information</a:t>
            </a:r>
          </a:p>
          <a:p>
            <a:pPr marL="0" indent="0">
              <a:buNone/>
            </a:pPr>
            <a:r>
              <a:rPr lang="en-GB" sz="2400" dirty="0"/>
              <a:t>"organization and processing to convey understanding, experience [and] accumulated learning"</a:t>
            </a:r>
          </a:p>
          <a:p>
            <a:pPr marL="0" indent="0">
              <a:buNone/>
            </a:pPr>
            <a:r>
              <a:rPr lang="en-GB" sz="2400" dirty="0"/>
              <a:t>"a mix of contextual information, values, experience and rules"</a:t>
            </a:r>
          </a:p>
          <a:p>
            <a:r>
              <a:rPr lang="en-GB" dirty="0"/>
              <a:t>Contested information (in practice)</a:t>
            </a:r>
          </a:p>
          <a:p>
            <a:pPr marL="0" indent="0">
              <a:buNone/>
            </a:pPr>
            <a:r>
              <a:rPr lang="en-GB" sz="2000" b="0" i="0" dirty="0">
                <a:solidFill>
                  <a:srgbClr val="000000"/>
                </a:solidFill>
                <a:effectLst/>
                <a:latin typeface="Lora" pitchFamily="2" charset="0"/>
              </a:rPr>
              <a:t>“know-how”, "know-who" and "know-when", each gained through "practical experience".</a:t>
            </a:r>
            <a:endParaRPr lang="en-GB" sz="2000" dirty="0"/>
          </a:p>
          <a:p>
            <a:r>
              <a:rPr lang="en-GB" dirty="0"/>
              <a:t>Propositional information (belief. Tacit knowledge, Explicit knowledge)</a:t>
            </a:r>
          </a:p>
        </p:txBody>
      </p:sp>
      <p:sp>
        <p:nvSpPr>
          <p:cNvPr id="4" name="Footer Placeholder 3">
            <a:extLst>
              <a:ext uri="{FF2B5EF4-FFF2-40B4-BE49-F238E27FC236}">
                <a16:creationId xmlns:a16="http://schemas.microsoft.com/office/drawing/2014/main" id="{4172E9D0-C09D-93EF-6DE1-7F9A816AB527}"/>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965708812"/>
      </p:ext>
    </p:extLst>
  </p:cSld>
  <p:clrMapOvr>
    <a:masterClrMapping/>
  </p:clrMapOvr>
  <p:transition spd="slow">
    <p:zoom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4288-BA3D-4F1F-8722-6CA6E949C698}"/>
              </a:ext>
            </a:extLst>
          </p:cNvPr>
          <p:cNvSpPr>
            <a:spLocks noGrp="1"/>
          </p:cNvSpPr>
          <p:nvPr>
            <p:ph type="title"/>
          </p:nvPr>
        </p:nvSpPr>
        <p:spPr/>
        <p:txBody>
          <a:bodyPr/>
          <a:lstStyle/>
          <a:p>
            <a:r>
              <a:rPr lang="en-GB" dirty="0"/>
              <a:t>Wisdom</a:t>
            </a:r>
          </a:p>
        </p:txBody>
      </p:sp>
      <p:sp>
        <p:nvSpPr>
          <p:cNvPr id="3" name="Content Placeholder 2">
            <a:extLst>
              <a:ext uri="{FF2B5EF4-FFF2-40B4-BE49-F238E27FC236}">
                <a16:creationId xmlns:a16="http://schemas.microsoft.com/office/drawing/2014/main" id="{BCB05F0A-4D70-4738-8467-5128F98EFE67}"/>
              </a:ext>
            </a:extLst>
          </p:cNvPr>
          <p:cNvSpPr>
            <a:spLocks noGrp="1"/>
          </p:cNvSpPr>
          <p:nvPr>
            <p:ph idx="1"/>
          </p:nvPr>
        </p:nvSpPr>
        <p:spPr>
          <a:xfrm>
            <a:off x="755576" y="1556792"/>
            <a:ext cx="7855024" cy="4680520"/>
          </a:xfrm>
        </p:spPr>
        <p:txBody>
          <a:bodyPr/>
          <a:lstStyle/>
          <a:p>
            <a:r>
              <a:rPr lang="en-GB" dirty="0"/>
              <a:t>Wisdom is knowledge applied in action.</a:t>
            </a:r>
          </a:p>
          <a:p>
            <a:r>
              <a:rPr lang="en-GB" dirty="0"/>
              <a:t>We must answer questions such as ‘why do something’ and ‘what is best’. </a:t>
            </a:r>
          </a:p>
          <a:p>
            <a:r>
              <a:rPr lang="en-GB" dirty="0"/>
              <a:t>After so many actions the knowledge left stand the test.</a:t>
            </a:r>
          </a:p>
        </p:txBody>
      </p:sp>
      <p:pic>
        <p:nvPicPr>
          <p:cNvPr id="6" name="Picture 5">
            <a:extLst>
              <a:ext uri="{FF2B5EF4-FFF2-40B4-BE49-F238E27FC236}">
                <a16:creationId xmlns:a16="http://schemas.microsoft.com/office/drawing/2014/main" id="{C1042EAF-B98C-48C1-BC4E-D4C51BD7526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866223" y="3681679"/>
            <a:ext cx="5744377" cy="2543530"/>
          </a:xfrm>
          <a:prstGeom prst="rect">
            <a:avLst/>
          </a:prstGeom>
        </p:spPr>
      </p:pic>
      <p:sp>
        <p:nvSpPr>
          <p:cNvPr id="5" name="Footer Placeholder 4">
            <a:extLst>
              <a:ext uri="{FF2B5EF4-FFF2-40B4-BE49-F238E27FC236}">
                <a16:creationId xmlns:a16="http://schemas.microsoft.com/office/drawing/2014/main" id="{0FB662D0-A535-4251-83B2-FA1948E2D747}"/>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903730128"/>
      </p:ext>
    </p:extLst>
  </p:cSld>
  <p:clrMapOvr>
    <a:masterClrMapping/>
  </p:clrMapOvr>
  <p:transition spd="slow">
    <p:zoom dir="in"/>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D0DAF-123E-B953-57AF-DBC1ED2EC03F}"/>
              </a:ext>
            </a:extLst>
          </p:cNvPr>
          <p:cNvSpPr>
            <a:spLocks noGrp="1"/>
          </p:cNvSpPr>
          <p:nvPr>
            <p:ph type="title"/>
          </p:nvPr>
        </p:nvSpPr>
        <p:spPr>
          <a:xfrm>
            <a:off x="1835696" y="486205"/>
            <a:ext cx="6774904" cy="685800"/>
          </a:xfrm>
        </p:spPr>
        <p:txBody>
          <a:bodyPr/>
          <a:lstStyle/>
          <a:p>
            <a:r>
              <a:rPr lang="en-GB" dirty="0"/>
              <a:t>A flow diagram of the DIKW</a:t>
            </a:r>
          </a:p>
        </p:txBody>
      </p:sp>
      <p:pic>
        <p:nvPicPr>
          <p:cNvPr id="5" name="Content Placeholder 4">
            <a:extLst>
              <a:ext uri="{FF2B5EF4-FFF2-40B4-BE49-F238E27FC236}">
                <a16:creationId xmlns:a16="http://schemas.microsoft.com/office/drawing/2014/main" id="{2CB45369-5BE8-A94E-24EA-34DDBAB8421E}"/>
              </a:ext>
            </a:extLst>
          </p:cNvPr>
          <p:cNvPicPr>
            <a:picLocks noGrp="1" noChangeAspect="1"/>
          </p:cNvPicPr>
          <p:nvPr>
            <p:ph idx="1"/>
          </p:nvPr>
        </p:nvPicPr>
        <p:blipFill>
          <a:blip r:embed="rId2"/>
          <a:stretch>
            <a:fillRect/>
          </a:stretch>
        </p:blipFill>
        <p:spPr>
          <a:xfrm>
            <a:off x="940756" y="1844824"/>
            <a:ext cx="7571160" cy="3923836"/>
          </a:xfrm>
          <a:prstGeom prst="rect">
            <a:avLst/>
          </a:prstGeom>
        </p:spPr>
      </p:pic>
      <p:sp>
        <p:nvSpPr>
          <p:cNvPr id="4" name="Footer Placeholder 3">
            <a:extLst>
              <a:ext uri="{FF2B5EF4-FFF2-40B4-BE49-F238E27FC236}">
                <a16:creationId xmlns:a16="http://schemas.microsoft.com/office/drawing/2014/main" id="{1D4025DD-03E0-548D-86FD-496C569C70F0}"/>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4224458923"/>
      </p:ext>
    </p:extLst>
  </p:cSld>
  <p:clrMapOvr>
    <a:masterClrMapping/>
  </p:clrMapOvr>
  <p:transition spd="slow">
    <p:zoom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F6700-D9B1-472F-AD4A-5DEDD6144D08}"/>
              </a:ext>
            </a:extLst>
          </p:cNvPr>
          <p:cNvSpPr>
            <a:spLocks noGrp="1"/>
          </p:cNvSpPr>
          <p:nvPr>
            <p:ph type="title"/>
          </p:nvPr>
        </p:nvSpPr>
        <p:spPr/>
        <p:txBody>
          <a:bodyPr/>
          <a:lstStyle/>
          <a:p>
            <a:r>
              <a:rPr lang="en-GB" dirty="0"/>
              <a:t>Thinking</a:t>
            </a:r>
          </a:p>
        </p:txBody>
      </p:sp>
      <p:sp>
        <p:nvSpPr>
          <p:cNvPr id="4" name="TextBox 3">
            <a:extLst>
              <a:ext uri="{FF2B5EF4-FFF2-40B4-BE49-F238E27FC236}">
                <a16:creationId xmlns:a16="http://schemas.microsoft.com/office/drawing/2014/main" id="{119AE11B-2E77-409E-B4D8-6EF3BB7D386D}"/>
              </a:ext>
            </a:extLst>
          </p:cNvPr>
          <p:cNvSpPr txBox="1"/>
          <p:nvPr/>
        </p:nvSpPr>
        <p:spPr>
          <a:xfrm>
            <a:off x="899592" y="1844824"/>
            <a:ext cx="7992888" cy="3816429"/>
          </a:xfrm>
          <a:prstGeom prst="rect">
            <a:avLst/>
          </a:prstGeom>
          <a:noFill/>
        </p:spPr>
        <p:txBody>
          <a:bodyPr wrap="square" rtlCol="0">
            <a:spAutoFit/>
          </a:bodyPr>
          <a:lstStyle/>
          <a:p>
            <a:r>
              <a:rPr lang="en-GB" b="0" dirty="0">
                <a:latin typeface="Lora" pitchFamily="2" charset="0"/>
              </a:rPr>
              <a:t>Read the reading materials about DIKW and discuss your understanding using examples to describe data, information, knowledge and wisdom. Particularly, explain the context, culture and religion's role in knowledge and wisdom. </a:t>
            </a:r>
          </a:p>
          <a:p>
            <a:endParaRPr lang="en-GB" b="0" dirty="0">
              <a:latin typeface="Lora" pitchFamily="2" charset="0"/>
            </a:endParaRPr>
          </a:p>
          <a:p>
            <a:r>
              <a:rPr lang="en-GB" b="0" dirty="0">
                <a:latin typeface="Lora" pitchFamily="2" charset="0"/>
              </a:rPr>
              <a:t>Example:  </a:t>
            </a:r>
          </a:p>
          <a:p>
            <a:r>
              <a:rPr lang="en-GB" b="0" dirty="0">
                <a:latin typeface="Lora" pitchFamily="2" charset="0"/>
              </a:rPr>
              <a:t>A house wife (have 5 kids) heard that the oil price at Nasdaq is 98 pence per litre today, the next day, she go to a patrol station to fill her tank. Explain what is the data and what is information, knowledge and wisdom in this situation?</a:t>
            </a:r>
          </a:p>
        </p:txBody>
      </p:sp>
      <p:sp>
        <p:nvSpPr>
          <p:cNvPr id="5" name="Footer Placeholder 4">
            <a:extLst>
              <a:ext uri="{FF2B5EF4-FFF2-40B4-BE49-F238E27FC236}">
                <a16:creationId xmlns:a16="http://schemas.microsoft.com/office/drawing/2014/main" id="{7BF23304-2A8B-4AF8-B854-BF7CEE7D0488}"/>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034465788"/>
      </p:ext>
    </p:extLst>
  </p:cSld>
  <p:clrMapOvr>
    <a:masterClrMapping/>
  </p:clrMapOvr>
  <p:transition spd="slow">
    <p:zoom dir="in"/>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society: data or info?</a:t>
            </a:r>
          </a:p>
        </p:txBody>
      </p:sp>
      <p:sp>
        <p:nvSpPr>
          <p:cNvPr id="3" name="Content Placeholder 2"/>
          <p:cNvSpPr>
            <a:spLocks noGrp="1"/>
          </p:cNvSpPr>
          <p:nvPr>
            <p:ph idx="1"/>
          </p:nvPr>
        </p:nvSpPr>
        <p:spPr>
          <a:xfrm>
            <a:off x="760412" y="1484784"/>
            <a:ext cx="7999040" cy="4680520"/>
          </a:xfrm>
        </p:spPr>
        <p:txBody>
          <a:bodyPr>
            <a:normAutofit fontScale="77500" lnSpcReduction="20000"/>
          </a:bodyPr>
          <a:lstStyle/>
          <a:p>
            <a:r>
              <a:rPr lang="ja-JP" altLang="en-US" b="1" dirty="0"/>
              <a:t>“</a:t>
            </a:r>
            <a:r>
              <a:rPr lang="en-US" b="1" dirty="0"/>
              <a:t>is information dependent</a:t>
            </a:r>
            <a:r>
              <a:rPr lang="ja-JP" altLang="en-US" b="1" dirty="0"/>
              <a:t>”</a:t>
            </a:r>
            <a:br>
              <a:rPr lang="en-US" altLang="ja-JP" b="1" dirty="0"/>
            </a:br>
            <a:r>
              <a:rPr lang="en-US" altLang="ja-JP" b="1" dirty="0"/>
              <a:t> </a:t>
            </a:r>
            <a:r>
              <a:rPr lang="en-US" sz="2300" dirty="0">
                <a:solidFill>
                  <a:srgbClr val="5F5F5F"/>
                </a:solidFill>
              </a:rPr>
              <a:t>(Christie 1985 / </a:t>
            </a:r>
            <a:r>
              <a:rPr lang="en-US" sz="2300" dirty="0" err="1">
                <a:solidFill>
                  <a:srgbClr val="5F5F5F"/>
                </a:solidFill>
              </a:rPr>
              <a:t>Zuboff</a:t>
            </a:r>
            <a:r>
              <a:rPr lang="en-US" sz="2300" dirty="0">
                <a:solidFill>
                  <a:srgbClr val="5F5F5F"/>
                </a:solidFill>
              </a:rPr>
              <a:t> 1988 / G7 1995)</a:t>
            </a:r>
          </a:p>
          <a:p>
            <a:endParaRPr lang="en-US" dirty="0">
              <a:solidFill>
                <a:srgbClr val="5F5F5F"/>
              </a:solidFill>
            </a:endParaRPr>
          </a:p>
          <a:p>
            <a:r>
              <a:rPr lang="ja-JP" altLang="en-US" b="1" dirty="0"/>
              <a:t>“</a:t>
            </a:r>
            <a:r>
              <a:rPr lang="en-US" b="1" dirty="0"/>
              <a:t>creates and demands more information</a:t>
            </a:r>
            <a:r>
              <a:rPr lang="ja-JP" altLang="en-US" b="1" dirty="0"/>
              <a:t>”</a:t>
            </a:r>
            <a:br>
              <a:rPr lang="en-US" altLang="ja-JP" b="1" dirty="0"/>
            </a:br>
            <a:r>
              <a:rPr lang="en-US" sz="2300" dirty="0">
                <a:solidFill>
                  <a:srgbClr val="5F5F5F"/>
                </a:solidFill>
              </a:rPr>
              <a:t>(</a:t>
            </a:r>
            <a:r>
              <a:rPr lang="en-US" sz="2300" dirty="0" err="1">
                <a:solidFill>
                  <a:srgbClr val="5F5F5F"/>
                </a:solidFill>
              </a:rPr>
              <a:t>Marchionini</a:t>
            </a:r>
            <a:r>
              <a:rPr lang="en-US" sz="2300" dirty="0">
                <a:solidFill>
                  <a:srgbClr val="5F5F5F"/>
                </a:solidFill>
              </a:rPr>
              <a:t> 1995)</a:t>
            </a:r>
          </a:p>
          <a:p>
            <a:endParaRPr lang="en-US" dirty="0">
              <a:solidFill>
                <a:srgbClr val="5F5F5F"/>
              </a:solidFill>
            </a:endParaRPr>
          </a:p>
          <a:p>
            <a:r>
              <a:rPr lang="en-US" b="1" dirty="0"/>
              <a:t>“Information Society”</a:t>
            </a:r>
            <a:endParaRPr lang="en-US" dirty="0">
              <a:solidFill>
                <a:srgbClr val="5F5F5F"/>
              </a:solidFill>
            </a:endParaRPr>
          </a:p>
          <a:p>
            <a:endParaRPr lang="en-US" dirty="0">
              <a:solidFill>
                <a:srgbClr val="5F5F5F"/>
              </a:solidFill>
            </a:endParaRPr>
          </a:p>
          <a:p>
            <a:r>
              <a:rPr lang="en-US" b="1" dirty="0"/>
              <a:t>DATA</a:t>
            </a:r>
            <a:r>
              <a:rPr lang="en-US" dirty="0"/>
              <a:t> is considered as one of the </a:t>
            </a:r>
            <a:r>
              <a:rPr lang="en-US" b="1" dirty="0"/>
              <a:t>most important resources </a:t>
            </a:r>
            <a:r>
              <a:rPr lang="en-US" dirty="0"/>
              <a:t>in all organizations</a:t>
            </a:r>
          </a:p>
          <a:p>
            <a:endParaRPr lang="en-US" dirty="0"/>
          </a:p>
          <a:p>
            <a:r>
              <a:rPr lang="en-US" dirty="0"/>
              <a:t>How could we:</a:t>
            </a:r>
          </a:p>
          <a:p>
            <a:pPr lvl="1"/>
            <a:r>
              <a:rPr lang="en-US" dirty="0"/>
              <a:t>Process sales of goods?</a:t>
            </a:r>
          </a:p>
          <a:p>
            <a:pPr lvl="1"/>
            <a:r>
              <a:rPr lang="en-US" dirty="0"/>
              <a:t>Decide what to buy?</a:t>
            </a:r>
            <a:endParaRPr lang="en-US" sz="1600" dirty="0">
              <a:solidFill>
                <a:srgbClr val="5F5F5F"/>
              </a:solidFill>
            </a:endParaRPr>
          </a:p>
          <a:p>
            <a:pPr marL="0" indent="0">
              <a:buNone/>
            </a:pPr>
            <a:endParaRPr lang="en-US" dirty="0"/>
          </a:p>
        </p:txBody>
      </p:sp>
      <p:pic>
        <p:nvPicPr>
          <p:cNvPr id="6" name="Picture 6">
            <a:extLs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4724400"/>
            <a:ext cx="1373188"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23812511-AAFC-432F-888C-4AC5B5D7FC72}"/>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462187048"/>
      </p:ext>
    </p:extLst>
  </p:cSld>
  <p:clrMapOvr>
    <a:masterClrMapping/>
  </p:clrMapOvr>
  <p:transition spd="slow">
    <p:zoom dir="in"/>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&amp; Information</a:t>
            </a:r>
          </a:p>
        </p:txBody>
      </p:sp>
      <p:graphicFrame>
        <p:nvGraphicFramePr>
          <p:cNvPr id="8" name="Group 33"/>
          <p:cNvGraphicFramePr>
            <a:graphicFrameLocks noGrp="1"/>
          </p:cNvGraphicFramePr>
          <p:nvPr/>
        </p:nvGraphicFramePr>
        <p:xfrm>
          <a:off x="5257800" y="2286000"/>
          <a:ext cx="1828800" cy="3733800"/>
        </p:xfrm>
        <a:graphic>
          <a:graphicData uri="http://schemas.openxmlformats.org/drawingml/2006/table">
            <a:tbl>
              <a:tblPr/>
              <a:tblGrid>
                <a:gridCol w="11430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tblGrid>
              <a:tr h="533400">
                <a:tc>
                  <a:txBody>
                    <a:bodyPr/>
                    <a:lstStyle/>
                    <a:p>
                      <a:pPr marL="0" marR="0" lvl="0" indent="0" algn="l" defTabSz="914400" rtl="0" eaLnBrk="0" fontAlgn="base" latinLnBrk="0" hangingPunct="0">
                        <a:lnSpc>
                          <a:spcPct val="100000"/>
                        </a:lnSpc>
                        <a:spcBef>
                          <a:spcPct val="20000"/>
                        </a:spcBef>
                        <a:spcAft>
                          <a:spcPct val="0"/>
                        </a:spcAft>
                        <a:buClr>
                          <a:srgbClr val="CC0000"/>
                        </a:buClr>
                        <a:buSzTx/>
                        <a:buFontTx/>
                        <a:buNone/>
                        <a:tabLst/>
                      </a:pPr>
                      <a:r>
                        <a:rPr kumimoji="0" lang="en-US" sz="2400" b="1" i="0" u="none" strike="noStrike" cap="none" normalizeH="0" baseline="0">
                          <a:ln>
                            <a:noFill/>
                          </a:ln>
                          <a:solidFill>
                            <a:srgbClr val="003366"/>
                          </a:solidFill>
                          <a:effectLst/>
                          <a:latin typeface="Times New Roman" charset="0"/>
                          <a:ea typeface="ＭＳ Ｐゴシック" charset="-128"/>
                        </a:rPr>
                        <a:t>Male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Tx/>
                        <a:buFontTx/>
                        <a:buNone/>
                        <a:tabLst/>
                      </a:pPr>
                      <a:r>
                        <a:rPr kumimoji="0" lang="en-US" sz="2400" b="1" i="0" u="none" strike="noStrike" cap="none" normalizeH="0" baseline="0">
                          <a:ln>
                            <a:noFill/>
                          </a:ln>
                          <a:solidFill>
                            <a:srgbClr val="003366"/>
                          </a:solidFill>
                          <a:effectLst/>
                          <a:latin typeface="Times New Roman" charset="0"/>
                          <a:ea typeface="ＭＳ Ｐゴシック" charset="-128"/>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l" defTabSz="914400" rtl="0" eaLnBrk="0" fontAlgn="base" latinLnBrk="0" hangingPunct="0">
                        <a:lnSpc>
                          <a:spcPct val="100000"/>
                        </a:lnSpc>
                        <a:spcBef>
                          <a:spcPct val="20000"/>
                        </a:spcBef>
                        <a:spcAft>
                          <a:spcPct val="0"/>
                        </a:spcAft>
                        <a:buClr>
                          <a:srgbClr val="CC0000"/>
                        </a:buClr>
                        <a:buSzTx/>
                        <a:buFontTx/>
                        <a:buNone/>
                        <a:tabLst/>
                      </a:pPr>
                      <a:r>
                        <a:rPr kumimoji="0" lang="en-US" sz="2400" b="1" i="0" u="none" strike="noStrike" cap="none" normalizeH="0" baseline="0">
                          <a:ln>
                            <a:noFill/>
                          </a:ln>
                          <a:solidFill>
                            <a:srgbClr val="003366"/>
                          </a:solidFill>
                          <a:effectLst/>
                          <a:latin typeface="Times New Roman" charset="0"/>
                          <a:ea typeface="ＭＳ Ｐゴシック" charset="-128"/>
                        </a:rPr>
                        <a:t>Female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Tx/>
                        <a:buFontTx/>
                        <a:buNone/>
                        <a:tabLst/>
                      </a:pPr>
                      <a:r>
                        <a:rPr kumimoji="0" lang="en-US" sz="2400" b="1" i="0" u="none" strike="noStrike" cap="none" normalizeH="0" baseline="0">
                          <a:ln>
                            <a:noFill/>
                          </a:ln>
                          <a:solidFill>
                            <a:srgbClr val="003366"/>
                          </a:solidFill>
                          <a:effectLst/>
                          <a:latin typeface="Times New Roman" charset="0"/>
                          <a:ea typeface="ＭＳ Ｐゴシック" charset="-128"/>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l" defTabSz="914400" rtl="0" eaLnBrk="0" fontAlgn="base" latinLnBrk="0" hangingPunct="0">
                        <a:lnSpc>
                          <a:spcPct val="100000"/>
                        </a:lnSpc>
                        <a:spcBef>
                          <a:spcPct val="20000"/>
                        </a:spcBef>
                        <a:spcAft>
                          <a:spcPct val="0"/>
                        </a:spcAft>
                        <a:buClr>
                          <a:srgbClr val="CC0000"/>
                        </a:buClr>
                        <a:buSzTx/>
                        <a:buFontTx/>
                        <a:buNone/>
                        <a:tabLst/>
                      </a:pPr>
                      <a:r>
                        <a:rPr kumimoji="0" lang="en-US" sz="2400" b="1" i="0" u="none" strike="noStrike" cap="none" normalizeH="0" baseline="0">
                          <a:ln>
                            <a:noFill/>
                          </a:ln>
                          <a:solidFill>
                            <a:srgbClr val="003366"/>
                          </a:solidFill>
                          <a:effectLst/>
                          <a:latin typeface="Times New Roman" charset="0"/>
                          <a:ea typeface="ＭＳ Ｐゴシック" charset="-128"/>
                        </a:rPr>
                        <a:t>Male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Tx/>
                        <a:buFontTx/>
                        <a:buNone/>
                        <a:tabLst/>
                      </a:pPr>
                      <a:r>
                        <a:rPr kumimoji="0" lang="en-US" sz="2400" b="1" i="0" u="none" strike="noStrike" cap="none" normalizeH="0" baseline="0">
                          <a:ln>
                            <a:noFill/>
                          </a:ln>
                          <a:solidFill>
                            <a:srgbClr val="003366"/>
                          </a:solidFill>
                          <a:effectLst/>
                          <a:latin typeface="Times New Roman" charset="0"/>
                          <a:ea typeface="ＭＳ Ｐゴシック" charset="-128"/>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l" defTabSz="914400" rtl="0" eaLnBrk="0" fontAlgn="base" latinLnBrk="0" hangingPunct="0">
                        <a:lnSpc>
                          <a:spcPct val="100000"/>
                        </a:lnSpc>
                        <a:spcBef>
                          <a:spcPct val="20000"/>
                        </a:spcBef>
                        <a:spcAft>
                          <a:spcPct val="0"/>
                        </a:spcAft>
                        <a:buClr>
                          <a:srgbClr val="CC0000"/>
                        </a:buClr>
                        <a:buSzTx/>
                        <a:buFontTx/>
                        <a:buNone/>
                        <a:tabLst/>
                      </a:pPr>
                      <a:r>
                        <a:rPr kumimoji="0" lang="en-US" sz="2400" b="1" i="0" u="none" strike="noStrike" cap="none" normalizeH="0" baseline="0">
                          <a:ln>
                            <a:noFill/>
                          </a:ln>
                          <a:solidFill>
                            <a:srgbClr val="003366"/>
                          </a:solidFill>
                          <a:effectLst/>
                          <a:latin typeface="Times New Roman" charset="0"/>
                          <a:ea typeface="ＭＳ Ｐゴシック" charset="-128"/>
                        </a:rPr>
                        <a:t>Female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Tx/>
                        <a:buFontTx/>
                        <a:buNone/>
                        <a:tabLst/>
                      </a:pPr>
                      <a:r>
                        <a:rPr kumimoji="0" lang="en-US" sz="2400" b="1" i="0" u="none" strike="noStrike" cap="none" normalizeH="0" baseline="0">
                          <a:ln>
                            <a:noFill/>
                          </a:ln>
                          <a:solidFill>
                            <a:srgbClr val="003366"/>
                          </a:solidFill>
                          <a:effectLst/>
                          <a:latin typeface="Times New Roman" charset="0"/>
                          <a:ea typeface="ＭＳ Ｐゴシック" charset="-128"/>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l" defTabSz="914400" rtl="0" eaLnBrk="0" fontAlgn="base" latinLnBrk="0" hangingPunct="0">
                        <a:lnSpc>
                          <a:spcPct val="100000"/>
                        </a:lnSpc>
                        <a:spcBef>
                          <a:spcPct val="20000"/>
                        </a:spcBef>
                        <a:spcAft>
                          <a:spcPct val="0"/>
                        </a:spcAft>
                        <a:buClr>
                          <a:srgbClr val="CC0000"/>
                        </a:buClr>
                        <a:buSzTx/>
                        <a:buFontTx/>
                        <a:buNone/>
                        <a:tabLst/>
                      </a:pPr>
                      <a:r>
                        <a:rPr kumimoji="0" lang="en-US" sz="2400" b="1" i="0" u="none" strike="noStrike" cap="none" normalizeH="0" baseline="0">
                          <a:ln>
                            <a:noFill/>
                          </a:ln>
                          <a:solidFill>
                            <a:srgbClr val="003366"/>
                          </a:solidFill>
                          <a:effectLst/>
                          <a:latin typeface="Times New Roman" charset="0"/>
                          <a:ea typeface="ＭＳ Ｐゴシック" charset="-128"/>
                        </a:rPr>
                        <a:t>Male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Tx/>
                        <a:buFontTx/>
                        <a:buNone/>
                        <a:tabLst/>
                      </a:pPr>
                      <a:r>
                        <a:rPr kumimoji="0" lang="en-US" sz="2400" b="1" i="0" u="none" strike="noStrike" cap="none" normalizeH="0" baseline="0">
                          <a:ln>
                            <a:noFill/>
                          </a:ln>
                          <a:solidFill>
                            <a:srgbClr val="003366"/>
                          </a:solidFill>
                          <a:effectLst/>
                          <a:latin typeface="Times New Roman" charset="0"/>
                          <a:ea typeface="ＭＳ Ｐゴシック" charset="-128"/>
                        </a:rPr>
                        <a:t>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l" defTabSz="914400" rtl="0" eaLnBrk="0" fontAlgn="base" latinLnBrk="0" hangingPunct="0">
                        <a:lnSpc>
                          <a:spcPct val="100000"/>
                        </a:lnSpc>
                        <a:spcBef>
                          <a:spcPct val="20000"/>
                        </a:spcBef>
                        <a:spcAft>
                          <a:spcPct val="0"/>
                        </a:spcAft>
                        <a:buClr>
                          <a:srgbClr val="CC0000"/>
                        </a:buClr>
                        <a:buSzTx/>
                        <a:buFontTx/>
                        <a:buNone/>
                        <a:tabLst/>
                      </a:pPr>
                      <a:r>
                        <a:rPr kumimoji="0" lang="en-US" sz="2400" b="1" i="0" u="none" strike="noStrike" cap="none" normalizeH="0" baseline="0">
                          <a:ln>
                            <a:noFill/>
                          </a:ln>
                          <a:solidFill>
                            <a:srgbClr val="003366"/>
                          </a:solidFill>
                          <a:effectLst/>
                          <a:latin typeface="Times New Roman" charset="0"/>
                          <a:ea typeface="ＭＳ Ｐゴシック" charset="-128"/>
                        </a:rPr>
                        <a:t>Male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Tx/>
                        <a:buFontTx/>
                        <a:buNone/>
                        <a:tabLst/>
                      </a:pPr>
                      <a:r>
                        <a:rPr kumimoji="0" lang="en-US" sz="2400" b="1" i="0" u="none" strike="noStrike" cap="none" normalizeH="0" baseline="0">
                          <a:ln>
                            <a:noFill/>
                          </a:ln>
                          <a:solidFill>
                            <a:srgbClr val="003366"/>
                          </a:solidFill>
                          <a:effectLst/>
                          <a:latin typeface="Times New Roman" charset="0"/>
                          <a:ea typeface="ＭＳ Ｐゴシック" charset="-128"/>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l" defTabSz="914400" rtl="0" eaLnBrk="0" fontAlgn="base" latinLnBrk="0" hangingPunct="0">
                        <a:lnSpc>
                          <a:spcPct val="100000"/>
                        </a:lnSpc>
                        <a:spcBef>
                          <a:spcPct val="20000"/>
                        </a:spcBef>
                        <a:spcAft>
                          <a:spcPct val="0"/>
                        </a:spcAft>
                        <a:buClr>
                          <a:srgbClr val="CC0000"/>
                        </a:buClr>
                        <a:buSzTx/>
                        <a:buFontTx/>
                        <a:buNone/>
                        <a:tabLst/>
                      </a:pPr>
                      <a:r>
                        <a:rPr kumimoji="0" lang="en-US" sz="2400" b="1" i="0" u="none" strike="noStrike" cap="none" normalizeH="0" baseline="0">
                          <a:ln>
                            <a:noFill/>
                          </a:ln>
                          <a:solidFill>
                            <a:srgbClr val="003366"/>
                          </a:solidFill>
                          <a:effectLst/>
                          <a:latin typeface="Times New Roman" charset="0"/>
                          <a:ea typeface="ＭＳ Ｐゴシック" charset="-128"/>
                        </a:rPr>
                        <a:t>Female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Tx/>
                        <a:buFontTx/>
                        <a:buNone/>
                        <a:tabLst/>
                      </a:pPr>
                      <a:r>
                        <a:rPr kumimoji="0" lang="en-US" sz="2400" b="1" i="0" u="none" strike="noStrike" cap="none" normalizeH="0" baseline="0">
                          <a:ln>
                            <a:noFill/>
                          </a:ln>
                          <a:solidFill>
                            <a:srgbClr val="003366"/>
                          </a:solidFill>
                          <a:effectLst/>
                          <a:latin typeface="Times New Roman" charset="0"/>
                          <a:ea typeface="ＭＳ Ｐゴシック" charset="-128"/>
                        </a:rPr>
                        <a:t>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pSp>
        <p:nvGrpSpPr>
          <p:cNvPr id="9" name="Group 59"/>
          <p:cNvGrpSpPr>
            <a:grpSpLocks/>
          </p:cNvGrpSpPr>
          <p:nvPr/>
        </p:nvGrpSpPr>
        <p:grpSpPr bwMode="auto">
          <a:xfrm>
            <a:off x="5911850" y="1905000"/>
            <a:ext cx="2995613" cy="2524125"/>
            <a:chOff x="3724" y="1200"/>
            <a:chExt cx="1887" cy="1590"/>
          </a:xfrm>
        </p:grpSpPr>
        <p:sp>
          <p:nvSpPr>
            <p:cNvPr id="10" name="Line 60"/>
            <p:cNvSpPr>
              <a:spLocks noChangeShapeType="1"/>
            </p:cNvSpPr>
            <p:nvPr/>
          </p:nvSpPr>
          <p:spPr bwMode="auto">
            <a:xfrm>
              <a:off x="3744" y="1200"/>
              <a:ext cx="0" cy="288"/>
            </a:xfrm>
            <a:prstGeom prst="line">
              <a:avLst/>
            </a:prstGeom>
            <a:noFill/>
            <a:ln w="57150">
              <a:solidFill>
                <a:srgbClr val="B2B2B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 name="Line 61"/>
            <p:cNvSpPr>
              <a:spLocks noChangeShapeType="1"/>
            </p:cNvSpPr>
            <p:nvPr/>
          </p:nvSpPr>
          <p:spPr bwMode="auto">
            <a:xfrm>
              <a:off x="3724" y="1200"/>
              <a:ext cx="1268" cy="288"/>
            </a:xfrm>
            <a:prstGeom prst="line">
              <a:avLst/>
            </a:prstGeom>
            <a:noFill/>
            <a:ln w="57150">
              <a:solidFill>
                <a:srgbClr val="B2B2B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Text Box 62"/>
            <p:cNvSpPr txBox="1">
              <a:spLocks noChangeArrowheads="1"/>
            </p:cNvSpPr>
            <p:nvPr/>
          </p:nvSpPr>
          <p:spPr bwMode="auto">
            <a:xfrm>
              <a:off x="4512" y="1460"/>
              <a:ext cx="1099" cy="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200" b="1">
                  <a:solidFill>
                    <a:schemeClr val="tx1"/>
                  </a:solidFill>
                  <a:latin typeface="Tahoma" charset="0"/>
                  <a:ea typeface="MS PGothic" charset="0"/>
                  <a:cs typeface="MS PGothic" charset="0"/>
                </a:defRPr>
              </a:lvl1pPr>
              <a:lvl2pPr marL="742950" indent="-285750" algn="ctr" eaLnBrk="0" hangingPunct="0">
                <a:defRPr sz="2200" b="1">
                  <a:solidFill>
                    <a:schemeClr val="tx1"/>
                  </a:solidFill>
                  <a:latin typeface="Tahoma" charset="0"/>
                  <a:ea typeface="MS PGothic" charset="0"/>
                  <a:cs typeface="MS PGothic" charset="0"/>
                </a:defRPr>
              </a:lvl2pPr>
              <a:lvl3pPr marL="1143000" indent="-228600" algn="ctr" eaLnBrk="0" hangingPunct="0">
                <a:defRPr sz="2200" b="1">
                  <a:solidFill>
                    <a:schemeClr val="tx1"/>
                  </a:solidFill>
                  <a:latin typeface="Tahoma" charset="0"/>
                  <a:ea typeface="MS PGothic" charset="0"/>
                  <a:cs typeface="MS PGothic" charset="0"/>
                </a:defRPr>
              </a:lvl3pPr>
              <a:lvl4pPr marL="1600200" indent="-228600" algn="ctr" eaLnBrk="0" hangingPunct="0">
                <a:defRPr sz="2200" b="1">
                  <a:solidFill>
                    <a:schemeClr val="tx1"/>
                  </a:solidFill>
                  <a:latin typeface="Tahoma" charset="0"/>
                  <a:ea typeface="MS PGothic" charset="0"/>
                  <a:cs typeface="MS PGothic" charset="0"/>
                </a:defRPr>
              </a:lvl4pPr>
              <a:lvl5pPr marL="2057400" indent="-228600" algn="ctr" eaLnBrk="0" hangingPunct="0">
                <a:defRPr sz="2200" b="1">
                  <a:solidFill>
                    <a:schemeClr val="tx1"/>
                  </a:solidFill>
                  <a:latin typeface="Tahoma" charset="0"/>
                  <a:ea typeface="MS PGothic" charset="0"/>
                  <a:cs typeface="MS PGothic" charset="0"/>
                </a:defRPr>
              </a:lvl5pPr>
              <a:lvl6pPr marL="25146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6pPr>
              <a:lvl7pPr marL="29718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7pPr>
              <a:lvl8pPr marL="34290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8pPr>
              <a:lvl9pPr marL="38862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9pPr>
            </a:lstStyle>
            <a:p>
              <a:r>
                <a:rPr lang="en-US" b="0" dirty="0">
                  <a:solidFill>
                    <a:srgbClr val="5F5F5F"/>
                  </a:solidFill>
                </a:rPr>
                <a:t>People who were asked</a:t>
              </a:r>
            </a:p>
            <a:p>
              <a:r>
                <a:rPr lang="ja-JP" altLang="en-US" b="0" dirty="0">
                  <a:solidFill>
                    <a:srgbClr val="A80000"/>
                  </a:solidFill>
                </a:rPr>
                <a:t>‘</a:t>
              </a:r>
              <a:r>
                <a:rPr lang="en-US" b="0" dirty="0">
                  <a:solidFill>
                    <a:srgbClr val="A80000"/>
                  </a:solidFill>
                </a:rPr>
                <a:t>do you </a:t>
              </a:r>
            </a:p>
            <a:p>
              <a:r>
                <a:rPr lang="en-US" b="0" dirty="0">
                  <a:solidFill>
                    <a:srgbClr val="A80000"/>
                  </a:solidFill>
                </a:rPr>
                <a:t>like watching TV?</a:t>
              </a:r>
              <a:r>
                <a:rPr lang="ja-JP" altLang="en-US" b="0" dirty="0">
                  <a:solidFill>
                    <a:srgbClr val="A80000"/>
                  </a:solidFill>
                </a:rPr>
                <a:t>’</a:t>
              </a:r>
              <a:r>
                <a:rPr lang="en-US" b="0" dirty="0"/>
                <a:t> </a:t>
              </a:r>
            </a:p>
          </p:txBody>
        </p:sp>
      </p:grpSp>
      <p:grpSp>
        <p:nvGrpSpPr>
          <p:cNvPr id="13" name="Group 63"/>
          <p:cNvGrpSpPr>
            <a:grpSpLocks/>
          </p:cNvGrpSpPr>
          <p:nvPr/>
        </p:nvGrpSpPr>
        <p:grpSpPr bwMode="auto">
          <a:xfrm>
            <a:off x="5259389" y="1751014"/>
            <a:ext cx="2408238" cy="506413"/>
            <a:chOff x="3313" y="1103"/>
            <a:chExt cx="1517" cy="319"/>
          </a:xfrm>
        </p:grpSpPr>
        <p:sp>
          <p:nvSpPr>
            <p:cNvPr id="14" name="Text Box 64"/>
            <p:cNvSpPr txBox="1">
              <a:spLocks noChangeArrowheads="1"/>
            </p:cNvSpPr>
            <p:nvPr/>
          </p:nvSpPr>
          <p:spPr bwMode="auto">
            <a:xfrm rot="-2160000">
              <a:off x="3313" y="1152"/>
              <a:ext cx="657"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200" b="1">
                  <a:solidFill>
                    <a:schemeClr val="tx1"/>
                  </a:solidFill>
                  <a:latin typeface="Tahoma" charset="0"/>
                  <a:ea typeface="MS PGothic" charset="0"/>
                  <a:cs typeface="MS PGothic" charset="0"/>
                </a:defRPr>
              </a:lvl1pPr>
              <a:lvl2pPr marL="742950" indent="-285750" algn="ctr" eaLnBrk="0" hangingPunct="0">
                <a:defRPr sz="2200" b="1">
                  <a:solidFill>
                    <a:schemeClr val="tx1"/>
                  </a:solidFill>
                  <a:latin typeface="Tahoma" charset="0"/>
                  <a:ea typeface="MS PGothic" charset="0"/>
                  <a:cs typeface="MS PGothic" charset="0"/>
                </a:defRPr>
              </a:lvl2pPr>
              <a:lvl3pPr marL="1143000" indent="-228600" algn="ctr" eaLnBrk="0" hangingPunct="0">
                <a:defRPr sz="2200" b="1">
                  <a:solidFill>
                    <a:schemeClr val="tx1"/>
                  </a:solidFill>
                  <a:latin typeface="Tahoma" charset="0"/>
                  <a:ea typeface="MS PGothic" charset="0"/>
                  <a:cs typeface="MS PGothic" charset="0"/>
                </a:defRPr>
              </a:lvl3pPr>
              <a:lvl4pPr marL="1600200" indent="-228600" algn="ctr" eaLnBrk="0" hangingPunct="0">
                <a:defRPr sz="2200" b="1">
                  <a:solidFill>
                    <a:schemeClr val="tx1"/>
                  </a:solidFill>
                  <a:latin typeface="Tahoma" charset="0"/>
                  <a:ea typeface="MS PGothic" charset="0"/>
                  <a:cs typeface="MS PGothic" charset="0"/>
                </a:defRPr>
              </a:lvl4pPr>
              <a:lvl5pPr marL="2057400" indent="-228600" algn="ctr" eaLnBrk="0" hangingPunct="0">
                <a:defRPr sz="2200" b="1">
                  <a:solidFill>
                    <a:schemeClr val="tx1"/>
                  </a:solidFill>
                  <a:latin typeface="Tahoma" charset="0"/>
                  <a:ea typeface="MS PGothic" charset="0"/>
                  <a:cs typeface="MS PGothic" charset="0"/>
                </a:defRPr>
              </a:lvl5pPr>
              <a:lvl6pPr marL="25146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6pPr>
              <a:lvl7pPr marL="29718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7pPr>
              <a:lvl8pPr marL="34290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8pPr>
              <a:lvl9pPr marL="38862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9pPr>
            </a:lstStyle>
            <a:p>
              <a:r>
                <a:rPr lang="en-US" b="0">
                  <a:solidFill>
                    <a:srgbClr val="5F5F5F"/>
                  </a:solidFill>
                </a:rPr>
                <a:t>gender</a:t>
              </a:r>
            </a:p>
          </p:txBody>
        </p:sp>
        <p:sp>
          <p:nvSpPr>
            <p:cNvPr id="15" name="Text Box 65"/>
            <p:cNvSpPr txBox="1">
              <a:spLocks noChangeArrowheads="1"/>
            </p:cNvSpPr>
            <p:nvPr/>
          </p:nvSpPr>
          <p:spPr bwMode="auto">
            <a:xfrm rot="19440000">
              <a:off x="4016" y="1103"/>
              <a:ext cx="81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200" b="1">
                  <a:solidFill>
                    <a:schemeClr val="tx1"/>
                  </a:solidFill>
                  <a:latin typeface="Tahoma" charset="0"/>
                  <a:ea typeface="MS PGothic" charset="0"/>
                  <a:cs typeface="MS PGothic" charset="0"/>
                </a:defRPr>
              </a:lvl1pPr>
              <a:lvl2pPr marL="742950" indent="-285750" algn="ctr" eaLnBrk="0" hangingPunct="0">
                <a:defRPr sz="2200" b="1">
                  <a:solidFill>
                    <a:schemeClr val="tx1"/>
                  </a:solidFill>
                  <a:latin typeface="Tahoma" charset="0"/>
                  <a:ea typeface="MS PGothic" charset="0"/>
                  <a:cs typeface="MS PGothic" charset="0"/>
                </a:defRPr>
              </a:lvl2pPr>
              <a:lvl3pPr marL="1143000" indent="-228600" algn="ctr" eaLnBrk="0" hangingPunct="0">
                <a:defRPr sz="2200" b="1">
                  <a:solidFill>
                    <a:schemeClr val="tx1"/>
                  </a:solidFill>
                  <a:latin typeface="Tahoma" charset="0"/>
                  <a:ea typeface="MS PGothic" charset="0"/>
                  <a:cs typeface="MS PGothic" charset="0"/>
                </a:defRPr>
              </a:lvl3pPr>
              <a:lvl4pPr marL="1600200" indent="-228600" algn="ctr" eaLnBrk="0" hangingPunct="0">
                <a:defRPr sz="2200" b="1">
                  <a:solidFill>
                    <a:schemeClr val="tx1"/>
                  </a:solidFill>
                  <a:latin typeface="Tahoma" charset="0"/>
                  <a:ea typeface="MS PGothic" charset="0"/>
                  <a:cs typeface="MS PGothic" charset="0"/>
                </a:defRPr>
              </a:lvl4pPr>
              <a:lvl5pPr marL="2057400" indent="-228600" algn="ctr" eaLnBrk="0" hangingPunct="0">
                <a:defRPr sz="2200" b="1">
                  <a:solidFill>
                    <a:schemeClr val="tx1"/>
                  </a:solidFill>
                  <a:latin typeface="Tahoma" charset="0"/>
                  <a:ea typeface="MS PGothic" charset="0"/>
                  <a:cs typeface="MS PGothic" charset="0"/>
                </a:defRPr>
              </a:lvl5pPr>
              <a:lvl6pPr marL="25146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6pPr>
              <a:lvl7pPr marL="29718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7pPr>
              <a:lvl8pPr marL="34290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8pPr>
              <a:lvl9pPr marL="38862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9pPr>
            </a:lstStyle>
            <a:p>
              <a:r>
                <a:rPr lang="en-US" b="0" dirty="0">
                  <a:solidFill>
                    <a:srgbClr val="5F5F5F"/>
                  </a:solidFill>
                </a:rPr>
                <a:t>response</a:t>
              </a:r>
            </a:p>
          </p:txBody>
        </p:sp>
      </p:grpSp>
      <p:sp>
        <p:nvSpPr>
          <p:cNvPr id="16" name="Text Box 66"/>
          <p:cNvSpPr txBox="1">
            <a:spLocks noChangeArrowheads="1"/>
          </p:cNvSpPr>
          <p:nvPr/>
        </p:nvSpPr>
        <p:spPr bwMode="auto">
          <a:xfrm>
            <a:off x="1341486" y="1824335"/>
            <a:ext cx="106631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2200" b="1">
                <a:solidFill>
                  <a:schemeClr val="tx1"/>
                </a:solidFill>
                <a:latin typeface="Tahoma" charset="0"/>
                <a:ea typeface="MS PGothic" charset="0"/>
                <a:cs typeface="MS PGothic" charset="0"/>
              </a:defRPr>
            </a:lvl1pPr>
            <a:lvl2pPr marL="742950" indent="-285750" algn="ctr" eaLnBrk="0" hangingPunct="0">
              <a:defRPr sz="2200" b="1">
                <a:solidFill>
                  <a:schemeClr val="tx1"/>
                </a:solidFill>
                <a:latin typeface="Tahoma" charset="0"/>
                <a:ea typeface="MS PGothic" charset="0"/>
                <a:cs typeface="MS PGothic" charset="0"/>
              </a:defRPr>
            </a:lvl2pPr>
            <a:lvl3pPr marL="1143000" indent="-228600" algn="ctr" eaLnBrk="0" hangingPunct="0">
              <a:defRPr sz="2200" b="1">
                <a:solidFill>
                  <a:schemeClr val="tx1"/>
                </a:solidFill>
                <a:latin typeface="Tahoma" charset="0"/>
                <a:ea typeface="MS PGothic" charset="0"/>
                <a:cs typeface="MS PGothic" charset="0"/>
              </a:defRPr>
            </a:lvl3pPr>
            <a:lvl4pPr marL="1600200" indent="-228600" algn="ctr" eaLnBrk="0" hangingPunct="0">
              <a:defRPr sz="2200" b="1">
                <a:solidFill>
                  <a:schemeClr val="tx1"/>
                </a:solidFill>
                <a:latin typeface="Tahoma" charset="0"/>
                <a:ea typeface="MS PGothic" charset="0"/>
                <a:cs typeface="MS PGothic" charset="0"/>
              </a:defRPr>
            </a:lvl4pPr>
            <a:lvl5pPr marL="2057400" indent="-228600" algn="ctr" eaLnBrk="0" hangingPunct="0">
              <a:defRPr sz="2200" b="1">
                <a:solidFill>
                  <a:schemeClr val="tx1"/>
                </a:solidFill>
                <a:latin typeface="Tahoma" charset="0"/>
                <a:ea typeface="MS PGothic" charset="0"/>
                <a:cs typeface="MS PGothic" charset="0"/>
              </a:defRPr>
            </a:lvl5pPr>
            <a:lvl6pPr marL="25146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6pPr>
            <a:lvl7pPr marL="29718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7pPr>
            <a:lvl8pPr marL="34290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8pPr>
            <a:lvl9pPr marL="38862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9pPr>
          </a:lstStyle>
          <a:p>
            <a:pPr algn="l"/>
            <a:r>
              <a:rPr lang="en-US" sz="5400" dirty="0">
                <a:solidFill>
                  <a:srgbClr val="A80000"/>
                </a:solidFill>
              </a:rPr>
              <a:t>42</a:t>
            </a:r>
          </a:p>
        </p:txBody>
      </p:sp>
      <p:sp>
        <p:nvSpPr>
          <p:cNvPr id="17" name="Text Box 67"/>
          <p:cNvSpPr txBox="1">
            <a:spLocks noChangeArrowheads="1"/>
          </p:cNvSpPr>
          <p:nvPr/>
        </p:nvSpPr>
        <p:spPr bwMode="auto">
          <a:xfrm>
            <a:off x="971600" y="2636912"/>
            <a:ext cx="352839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2200" b="1">
                <a:solidFill>
                  <a:schemeClr val="tx1"/>
                </a:solidFill>
                <a:latin typeface="Tahoma" charset="0"/>
                <a:ea typeface="MS PGothic" charset="0"/>
                <a:cs typeface="MS PGothic" charset="0"/>
              </a:defRPr>
            </a:lvl1pPr>
            <a:lvl2pPr marL="742950" indent="-285750" algn="ctr" eaLnBrk="0" hangingPunct="0">
              <a:defRPr sz="2200" b="1">
                <a:solidFill>
                  <a:schemeClr val="tx1"/>
                </a:solidFill>
                <a:latin typeface="Tahoma" charset="0"/>
                <a:ea typeface="MS PGothic" charset="0"/>
                <a:cs typeface="MS PGothic" charset="0"/>
              </a:defRPr>
            </a:lvl2pPr>
            <a:lvl3pPr marL="1143000" indent="-228600" algn="ctr" eaLnBrk="0" hangingPunct="0">
              <a:defRPr sz="2200" b="1">
                <a:solidFill>
                  <a:schemeClr val="tx1"/>
                </a:solidFill>
                <a:latin typeface="Tahoma" charset="0"/>
                <a:ea typeface="MS PGothic" charset="0"/>
                <a:cs typeface="MS PGothic" charset="0"/>
              </a:defRPr>
            </a:lvl3pPr>
            <a:lvl4pPr marL="1600200" indent="-228600" algn="ctr" eaLnBrk="0" hangingPunct="0">
              <a:defRPr sz="2200" b="1">
                <a:solidFill>
                  <a:schemeClr val="tx1"/>
                </a:solidFill>
                <a:latin typeface="Tahoma" charset="0"/>
                <a:ea typeface="MS PGothic" charset="0"/>
                <a:cs typeface="MS PGothic" charset="0"/>
              </a:defRPr>
            </a:lvl4pPr>
            <a:lvl5pPr marL="2057400" indent="-228600" algn="ctr" eaLnBrk="0" hangingPunct="0">
              <a:defRPr sz="2200" b="1">
                <a:solidFill>
                  <a:schemeClr val="tx1"/>
                </a:solidFill>
                <a:latin typeface="Tahoma" charset="0"/>
                <a:ea typeface="MS PGothic" charset="0"/>
                <a:cs typeface="MS PGothic" charset="0"/>
              </a:defRPr>
            </a:lvl5pPr>
            <a:lvl6pPr marL="25146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6pPr>
            <a:lvl7pPr marL="29718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7pPr>
            <a:lvl8pPr marL="34290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8pPr>
            <a:lvl9pPr marL="38862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9pPr>
          </a:lstStyle>
          <a:p>
            <a:pPr algn="l"/>
            <a:r>
              <a:rPr lang="en-US" b="0" dirty="0">
                <a:solidFill>
                  <a:srgbClr val="003366"/>
                </a:solidFill>
              </a:rPr>
              <a:t>Is it:</a:t>
            </a:r>
          </a:p>
          <a:p>
            <a:pPr algn="l">
              <a:buFontTx/>
              <a:buChar char="•"/>
            </a:pPr>
            <a:r>
              <a:rPr lang="en-US" b="0" dirty="0">
                <a:solidFill>
                  <a:srgbClr val="003366"/>
                </a:solidFill>
              </a:rPr>
              <a:t> Price?</a:t>
            </a:r>
          </a:p>
          <a:p>
            <a:pPr algn="l">
              <a:buFontTx/>
              <a:buChar char="•"/>
            </a:pPr>
            <a:r>
              <a:rPr lang="en-US" b="0" dirty="0">
                <a:solidFill>
                  <a:srgbClr val="003366"/>
                </a:solidFill>
              </a:rPr>
              <a:t> Age?</a:t>
            </a:r>
          </a:p>
          <a:p>
            <a:pPr algn="l">
              <a:buFontTx/>
              <a:buChar char="•"/>
            </a:pPr>
            <a:r>
              <a:rPr lang="en-US" b="0" dirty="0">
                <a:solidFill>
                  <a:srgbClr val="003366"/>
                </a:solidFill>
              </a:rPr>
              <a:t> Code?</a:t>
            </a:r>
          </a:p>
          <a:p>
            <a:pPr algn="l">
              <a:buFontTx/>
              <a:buChar char="•"/>
            </a:pPr>
            <a:r>
              <a:rPr lang="en-US" b="0" dirty="0">
                <a:solidFill>
                  <a:srgbClr val="003366"/>
                </a:solidFill>
              </a:rPr>
              <a:t> Hours?</a:t>
            </a:r>
          </a:p>
          <a:p>
            <a:pPr algn="l">
              <a:buFontTx/>
              <a:buChar char="•"/>
            </a:pPr>
            <a:r>
              <a:rPr lang="en-US" b="0" dirty="0">
                <a:solidFill>
                  <a:srgbClr val="003366"/>
                </a:solidFill>
              </a:rPr>
              <a:t> Kilos?</a:t>
            </a:r>
          </a:p>
          <a:p>
            <a:pPr algn="l">
              <a:buFontTx/>
              <a:buChar char="•"/>
            </a:pPr>
            <a:r>
              <a:rPr lang="en-US" b="0" dirty="0">
                <a:solidFill>
                  <a:srgbClr val="003366"/>
                </a:solidFill>
              </a:rPr>
              <a:t> </a:t>
            </a:r>
            <a:r>
              <a:rPr lang="en-US" b="0" dirty="0">
                <a:solidFill>
                  <a:srgbClr val="FF0000"/>
                </a:solidFill>
              </a:rPr>
              <a:t>The answer to life and    </a:t>
            </a:r>
            <a:br>
              <a:rPr lang="en-US" b="0" dirty="0">
                <a:solidFill>
                  <a:srgbClr val="FF0000"/>
                </a:solidFill>
              </a:rPr>
            </a:br>
            <a:r>
              <a:rPr lang="en-US" b="0" dirty="0">
                <a:solidFill>
                  <a:srgbClr val="FF0000"/>
                </a:solidFill>
              </a:rPr>
              <a:t>  everything?</a:t>
            </a:r>
          </a:p>
          <a:p>
            <a:pPr algn="l">
              <a:buFontTx/>
              <a:buChar char="•"/>
            </a:pPr>
            <a:r>
              <a:rPr lang="en-US" b="0" dirty="0">
                <a:solidFill>
                  <a:srgbClr val="003366"/>
                </a:solidFill>
              </a:rPr>
              <a:t> WHAT?</a:t>
            </a:r>
          </a:p>
        </p:txBody>
      </p:sp>
      <p:sp>
        <p:nvSpPr>
          <p:cNvPr id="3" name="Footer Placeholder 2">
            <a:extLst>
              <a:ext uri="{FF2B5EF4-FFF2-40B4-BE49-F238E27FC236}">
                <a16:creationId xmlns:a16="http://schemas.microsoft.com/office/drawing/2014/main" id="{497E8CEB-1173-4FC7-A192-96A84DF1A4A2}"/>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1142842082"/>
      </p:ext>
    </p:extLst>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5F5F5F"/>
                                      </p:to>
                                    </p:animClr>
                                  </p:sub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lide(fromBottom)">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lide(fromBottom)">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lide(fromBottom)">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utoUpdateAnimBg="0"/>
      <p:bldP spid="1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&amp; Information - Summary</a:t>
            </a:r>
          </a:p>
        </p:txBody>
      </p:sp>
      <p:sp>
        <p:nvSpPr>
          <p:cNvPr id="3" name="Content Placeholder 2"/>
          <p:cNvSpPr>
            <a:spLocks noGrp="1"/>
          </p:cNvSpPr>
          <p:nvPr>
            <p:ph idx="1"/>
          </p:nvPr>
        </p:nvSpPr>
        <p:spPr>
          <a:xfrm>
            <a:off x="683568" y="1844824"/>
            <a:ext cx="8071048" cy="4176464"/>
          </a:xfrm>
        </p:spPr>
        <p:txBody>
          <a:bodyPr/>
          <a:lstStyle/>
          <a:p>
            <a:r>
              <a:rPr lang="en-GB" sz="2400" b="1" dirty="0">
                <a:latin typeface="Tahoma" charset="0"/>
                <a:ea typeface="ＭＳ Ｐゴシック" charset="0"/>
                <a:cs typeface="Tahoma" charset="0"/>
              </a:rPr>
              <a:t>Facts</a:t>
            </a:r>
            <a:r>
              <a:rPr lang="en-GB" sz="2400" dirty="0">
                <a:latin typeface="Tahoma" charset="0"/>
                <a:ea typeface="ＭＳ Ｐゴシック" charset="0"/>
                <a:cs typeface="Tahoma" charset="0"/>
              </a:rPr>
              <a:t> or </a:t>
            </a:r>
            <a:r>
              <a:rPr lang="en-GB" sz="2400" b="1" dirty="0">
                <a:latin typeface="Tahoma" charset="0"/>
                <a:ea typeface="ＭＳ Ｐゴシック" charset="0"/>
                <a:cs typeface="Tahoma" charset="0"/>
              </a:rPr>
              <a:t>statistics</a:t>
            </a:r>
            <a:r>
              <a:rPr lang="en-GB" sz="2400" dirty="0">
                <a:latin typeface="Tahoma" charset="0"/>
                <a:ea typeface="ＭＳ Ｐゴシック" charset="0"/>
                <a:cs typeface="Tahoma" charset="0"/>
              </a:rPr>
              <a:t> used for data processing/analysis</a:t>
            </a:r>
          </a:p>
          <a:p>
            <a:r>
              <a:rPr lang="en-GB" sz="2400" b="1" dirty="0">
                <a:latin typeface="Tahoma" charset="0"/>
                <a:ea typeface="ＭＳ Ｐゴシック" charset="0"/>
                <a:cs typeface="Tahoma" charset="0"/>
              </a:rPr>
              <a:t>Information</a:t>
            </a:r>
            <a:r>
              <a:rPr lang="en-GB" sz="2400" dirty="0">
                <a:latin typeface="Tahoma" charset="0"/>
                <a:ea typeface="ＭＳ Ｐゴシック" charset="0"/>
                <a:cs typeface="Tahoma" charset="0"/>
              </a:rPr>
              <a:t> is </a:t>
            </a:r>
            <a:r>
              <a:rPr lang="en-GB" sz="2400" b="1" dirty="0">
                <a:latin typeface="Tahoma" charset="0"/>
                <a:ea typeface="ＭＳ Ｐゴシック" charset="0"/>
                <a:cs typeface="Tahoma" charset="0"/>
              </a:rPr>
              <a:t>processed data/interpreted data</a:t>
            </a:r>
            <a:br>
              <a:rPr lang="en-GB" sz="2400" b="1" dirty="0">
                <a:latin typeface="Tahoma" charset="0"/>
                <a:ea typeface="ＭＳ Ｐゴシック" charset="0"/>
                <a:cs typeface="Tahoma" charset="0"/>
              </a:rPr>
            </a:br>
            <a:endParaRPr lang="en-GB" sz="2400" b="1" dirty="0">
              <a:latin typeface="Tahoma" charset="0"/>
              <a:ea typeface="ＭＳ Ｐゴシック" charset="0"/>
              <a:cs typeface="Tahoma" charset="0"/>
            </a:endParaRPr>
          </a:p>
          <a:p>
            <a:r>
              <a:rPr lang="en-GB" b="1" dirty="0">
                <a:latin typeface="Tahoma" charset="0"/>
                <a:ea typeface="ＭＳ Ｐゴシック" charset="0"/>
                <a:cs typeface="Tahoma" charset="0"/>
              </a:rPr>
              <a:t>For example:</a:t>
            </a:r>
          </a:p>
          <a:p>
            <a:pPr lvl="1"/>
            <a:r>
              <a:rPr lang="en-GB" sz="2800" dirty="0">
                <a:latin typeface="Tahoma" charset="0"/>
                <a:ea typeface="ＭＳ Ｐゴシック" charset="0"/>
                <a:cs typeface="Tahoma" charset="0"/>
              </a:rPr>
              <a:t>Completed </a:t>
            </a:r>
            <a:r>
              <a:rPr lang="en-GB" sz="2800" b="1" dirty="0">
                <a:latin typeface="Tahoma" charset="0"/>
                <a:ea typeface="ＭＳ Ｐゴシック" charset="0"/>
                <a:cs typeface="Tahoma" charset="0"/>
              </a:rPr>
              <a:t>questionnaire</a:t>
            </a:r>
            <a:r>
              <a:rPr lang="en-GB" sz="2800" dirty="0">
                <a:latin typeface="Tahoma" charset="0"/>
                <a:ea typeface="ＭＳ Ｐゴシック" charset="0"/>
                <a:cs typeface="Tahoma" charset="0"/>
              </a:rPr>
              <a:t> from market research may be considered to be data</a:t>
            </a:r>
          </a:p>
          <a:p>
            <a:pPr lvl="1"/>
            <a:r>
              <a:rPr lang="en-GB" sz="2800" dirty="0">
                <a:latin typeface="Tahoma" charset="0"/>
                <a:ea typeface="ＭＳ Ｐゴシック" charset="0"/>
                <a:cs typeface="Tahoma" charset="0"/>
              </a:rPr>
              <a:t>The final </a:t>
            </a:r>
            <a:r>
              <a:rPr lang="en-GB" sz="2800" b="1" dirty="0">
                <a:latin typeface="Tahoma" charset="0"/>
                <a:ea typeface="ＭＳ Ｐゴシック" charset="0"/>
                <a:cs typeface="Tahoma" charset="0"/>
              </a:rPr>
              <a:t>report </a:t>
            </a:r>
            <a:r>
              <a:rPr lang="en-GB" sz="2800" dirty="0">
                <a:latin typeface="Tahoma" charset="0"/>
                <a:ea typeface="ＭＳ Ｐゴシック" charset="0"/>
                <a:cs typeface="Tahoma" charset="0"/>
              </a:rPr>
              <a:t>analysing and reporting findings may be considered as information </a:t>
            </a:r>
          </a:p>
          <a:p>
            <a:endParaRPr lang="en-US" dirty="0"/>
          </a:p>
        </p:txBody>
      </p:sp>
      <p:sp>
        <p:nvSpPr>
          <p:cNvPr id="5" name="Footer Placeholder 4">
            <a:extLst>
              <a:ext uri="{FF2B5EF4-FFF2-40B4-BE49-F238E27FC236}">
                <a16:creationId xmlns:a16="http://schemas.microsoft.com/office/drawing/2014/main" id="{9BB87252-AA75-46B2-A8CF-F7518FF78E42}"/>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097223260"/>
      </p:ext>
    </p:extLst>
  </p:cSld>
  <p:clrMapOvr>
    <a:masterClrMapping/>
  </p:clrMapOvr>
  <p:transition spd="slow">
    <p:zoom dir="in"/>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CF13-1DC3-1576-6945-64E41A9A3405}"/>
              </a:ext>
            </a:extLst>
          </p:cNvPr>
          <p:cNvSpPr>
            <a:spLocks noGrp="1"/>
          </p:cNvSpPr>
          <p:nvPr>
            <p:ph type="title"/>
          </p:nvPr>
        </p:nvSpPr>
        <p:spPr/>
        <p:txBody>
          <a:bodyPr/>
          <a:lstStyle/>
          <a:p>
            <a:r>
              <a:rPr lang="en-GB" dirty="0"/>
              <a:t>Representation</a:t>
            </a:r>
          </a:p>
        </p:txBody>
      </p:sp>
      <p:sp>
        <p:nvSpPr>
          <p:cNvPr id="3" name="Content Placeholder 2">
            <a:extLst>
              <a:ext uri="{FF2B5EF4-FFF2-40B4-BE49-F238E27FC236}">
                <a16:creationId xmlns:a16="http://schemas.microsoft.com/office/drawing/2014/main" id="{8D4CECC3-924D-582C-7EDA-20787EB35AC9}"/>
              </a:ext>
            </a:extLst>
          </p:cNvPr>
          <p:cNvSpPr>
            <a:spLocks noGrp="1"/>
          </p:cNvSpPr>
          <p:nvPr>
            <p:ph idx="1"/>
          </p:nvPr>
        </p:nvSpPr>
        <p:spPr/>
        <p:txBody>
          <a:bodyPr/>
          <a:lstStyle/>
          <a:p>
            <a:r>
              <a:rPr lang="en-GB" dirty="0"/>
              <a:t>Text</a:t>
            </a:r>
          </a:p>
          <a:p>
            <a:r>
              <a:rPr lang="en-GB" dirty="0"/>
              <a:t>Image</a:t>
            </a:r>
          </a:p>
          <a:p>
            <a:r>
              <a:rPr lang="en-GB" dirty="0"/>
              <a:t>Streaming media (audio, video, movie)</a:t>
            </a:r>
          </a:p>
          <a:p>
            <a:r>
              <a:rPr lang="en-GB" dirty="0"/>
              <a:t>Animation</a:t>
            </a:r>
          </a:p>
          <a:p>
            <a:r>
              <a:rPr lang="en-GB" dirty="0"/>
              <a:t>Graph</a:t>
            </a:r>
          </a:p>
          <a:p>
            <a:r>
              <a:rPr lang="en-GB" dirty="0"/>
              <a:t>Flowchart</a:t>
            </a:r>
          </a:p>
          <a:p>
            <a:r>
              <a:rPr lang="en-GB" dirty="0"/>
              <a:t>Plotting</a:t>
            </a:r>
          </a:p>
          <a:p>
            <a:r>
              <a:rPr lang="en-GB" dirty="0"/>
              <a:t>Podcast</a:t>
            </a:r>
          </a:p>
          <a:p>
            <a:r>
              <a:rPr lang="en-GB" dirty="0"/>
              <a:t>webpages</a:t>
            </a:r>
          </a:p>
          <a:p>
            <a:endParaRPr lang="en-GB" dirty="0"/>
          </a:p>
          <a:p>
            <a:endParaRPr lang="en-GB" dirty="0"/>
          </a:p>
        </p:txBody>
      </p:sp>
      <p:sp>
        <p:nvSpPr>
          <p:cNvPr id="4" name="Footer Placeholder 3">
            <a:extLst>
              <a:ext uri="{FF2B5EF4-FFF2-40B4-BE49-F238E27FC236}">
                <a16:creationId xmlns:a16="http://schemas.microsoft.com/office/drawing/2014/main" id="{5EC246EA-C828-5079-E537-9B5A76BABE97}"/>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172906336"/>
      </p:ext>
    </p:extLst>
  </p:cSld>
  <p:clrMapOvr>
    <a:masterClrMapping/>
  </p:clrMapOvr>
  <p:transition spd="slow">
    <p:zoom dir="in"/>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Information Revolution</a:t>
            </a:r>
            <a:endParaRPr lang="en-US" dirty="0"/>
          </a:p>
        </p:txBody>
      </p:sp>
      <p:sp>
        <p:nvSpPr>
          <p:cNvPr id="3" name="Content Placeholder 2"/>
          <p:cNvSpPr>
            <a:spLocks noGrp="1"/>
          </p:cNvSpPr>
          <p:nvPr>
            <p:ph idx="1"/>
          </p:nvPr>
        </p:nvSpPr>
        <p:spPr>
          <a:xfrm>
            <a:off x="755576" y="1556792"/>
            <a:ext cx="7855024" cy="4680520"/>
          </a:xfrm>
        </p:spPr>
        <p:txBody>
          <a:bodyPr>
            <a:normAutofit/>
          </a:bodyPr>
          <a:lstStyle/>
          <a:p>
            <a:r>
              <a:rPr lang="en-US" dirty="0"/>
              <a:t>Information is playing an </a:t>
            </a:r>
            <a:r>
              <a:rPr lang="en-US" b="1" dirty="0"/>
              <a:t>increasingly important </a:t>
            </a:r>
            <a:r>
              <a:rPr lang="en-US" dirty="0"/>
              <a:t>economic, social, political and technological </a:t>
            </a:r>
            <a:r>
              <a:rPr lang="en-US" b="1" dirty="0"/>
              <a:t>role</a:t>
            </a:r>
            <a:r>
              <a:rPr lang="en-US" dirty="0"/>
              <a:t> in many of our lives</a:t>
            </a:r>
          </a:p>
          <a:p>
            <a:r>
              <a:rPr lang="en-US" dirty="0"/>
              <a:t>Played a </a:t>
            </a:r>
            <a:r>
              <a:rPr lang="en-US" b="1" dirty="0"/>
              <a:t>key role </a:t>
            </a:r>
            <a:r>
              <a:rPr lang="en-US" dirty="0"/>
              <a:t>in agricultural and industrial revolutions</a:t>
            </a:r>
          </a:p>
          <a:p>
            <a:r>
              <a:rPr lang="en-GB" dirty="0">
                <a:cs typeface="Tahoma" charset="0"/>
              </a:rPr>
              <a:t>Information </a:t>
            </a:r>
            <a:r>
              <a:rPr lang="en-GB" b="1" dirty="0">
                <a:cs typeface="Tahoma" charset="0"/>
              </a:rPr>
              <a:t>continues to play a key role </a:t>
            </a:r>
            <a:r>
              <a:rPr lang="en-GB" dirty="0">
                <a:cs typeface="Tahoma" charset="0"/>
              </a:rPr>
              <a:t>in these developments</a:t>
            </a:r>
          </a:p>
          <a:p>
            <a:r>
              <a:rPr lang="en-GB" dirty="0">
                <a:cs typeface="Tahoma" charset="0"/>
              </a:rPr>
              <a:t>Now – the information revolution is </a:t>
            </a:r>
            <a:r>
              <a:rPr lang="en-GB" b="1" dirty="0">
                <a:cs typeface="Tahoma" charset="0"/>
              </a:rPr>
              <a:t>happening in its own right</a:t>
            </a:r>
          </a:p>
          <a:p>
            <a:pPr marL="0" indent="0">
              <a:buNone/>
            </a:pPr>
            <a:endParaRPr lang="en-US" dirty="0"/>
          </a:p>
        </p:txBody>
      </p:sp>
      <p:sp>
        <p:nvSpPr>
          <p:cNvPr id="5" name="Footer Placeholder 4">
            <a:extLst>
              <a:ext uri="{FF2B5EF4-FFF2-40B4-BE49-F238E27FC236}">
                <a16:creationId xmlns:a16="http://schemas.microsoft.com/office/drawing/2014/main" id="{DB188037-5034-434A-9CB0-5B384F69B354}"/>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1797135943"/>
      </p:ext>
    </p:extLst>
  </p:cSld>
  <p:clrMapOvr>
    <a:masterClrMapping/>
  </p:clrMapOvr>
  <p:transition spd="slow">
    <p:zoom dir="in"/>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Importance of Information</a:t>
            </a:r>
            <a:endParaRPr lang="en-US" dirty="0"/>
          </a:p>
        </p:txBody>
      </p:sp>
      <p:sp>
        <p:nvSpPr>
          <p:cNvPr id="3" name="Content Placeholder 2"/>
          <p:cNvSpPr>
            <a:spLocks noGrp="1"/>
          </p:cNvSpPr>
          <p:nvPr>
            <p:ph idx="1"/>
          </p:nvPr>
        </p:nvSpPr>
        <p:spPr>
          <a:xfrm>
            <a:off x="899592" y="1556792"/>
            <a:ext cx="7711008" cy="4680520"/>
          </a:xfrm>
        </p:spPr>
        <p:txBody>
          <a:bodyPr/>
          <a:lstStyle/>
          <a:p>
            <a:r>
              <a:rPr lang="en-GB" dirty="0">
                <a:latin typeface="Tahoma" charset="0"/>
                <a:cs typeface="Tahoma" charset="0"/>
              </a:rPr>
              <a:t>Information is such an </a:t>
            </a:r>
            <a:r>
              <a:rPr lang="en-GB" b="1" dirty="0">
                <a:latin typeface="Tahoma" charset="0"/>
                <a:cs typeface="Tahoma" charset="0"/>
              </a:rPr>
              <a:t>important resource </a:t>
            </a:r>
            <a:r>
              <a:rPr lang="en-GB" dirty="0">
                <a:latin typeface="Tahoma" charset="0"/>
                <a:cs typeface="Tahoma" charset="0"/>
              </a:rPr>
              <a:t>that:</a:t>
            </a:r>
          </a:p>
          <a:p>
            <a:pPr lvl="1"/>
            <a:r>
              <a:rPr lang="en-GB" dirty="0">
                <a:latin typeface="Tahoma" charset="0"/>
                <a:ea typeface="ＭＳ Ｐゴシック" charset="0"/>
                <a:cs typeface="Tahoma" charset="0"/>
              </a:rPr>
              <a:t>“Information is information, not matter or energy” </a:t>
            </a:r>
            <a:br>
              <a:rPr lang="en-GB" dirty="0">
                <a:latin typeface="Tahoma" charset="0"/>
                <a:ea typeface="ＭＳ Ｐゴシック" charset="0"/>
                <a:cs typeface="Tahoma" charset="0"/>
              </a:rPr>
            </a:br>
            <a:r>
              <a:rPr lang="en-GB" sz="1600" dirty="0">
                <a:latin typeface="Tahoma" charset="0"/>
                <a:ea typeface="ＭＳ Ｐゴシック" charset="0"/>
                <a:cs typeface="Tahoma" charset="0"/>
              </a:rPr>
              <a:t>[Wiener, Norbert (1961). Cybernetics; or, Control and communication in the animal and the machine. Cambridge: M.I.T. Press.] </a:t>
            </a:r>
            <a:endParaRPr lang="en-GB" dirty="0">
              <a:latin typeface="Tahoma" charset="0"/>
              <a:ea typeface="ＭＳ Ｐゴシック" charset="0"/>
              <a:cs typeface="Tahoma" charset="0"/>
            </a:endParaRPr>
          </a:p>
          <a:p>
            <a:pPr lvl="1"/>
            <a:r>
              <a:rPr lang="en-GB" dirty="0">
                <a:latin typeface="Tahoma" charset="0"/>
                <a:ea typeface="ＭＳ Ｐゴシック" charset="0"/>
                <a:cs typeface="Tahoma" charset="0"/>
              </a:rPr>
              <a:t>Should be considered as the third fundamental part of the universe alongside matter and energy.</a:t>
            </a:r>
          </a:p>
          <a:p>
            <a:endParaRPr lang="en-US" dirty="0"/>
          </a:p>
        </p:txBody>
      </p:sp>
      <p:sp>
        <p:nvSpPr>
          <p:cNvPr id="5" name="Footer Placeholder 4">
            <a:extLst>
              <a:ext uri="{FF2B5EF4-FFF2-40B4-BE49-F238E27FC236}">
                <a16:creationId xmlns:a16="http://schemas.microsoft.com/office/drawing/2014/main" id="{7C0FE4D8-4543-4A7A-95EA-423D2C0E7A4A}"/>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038559269"/>
      </p:ext>
    </p:extLst>
  </p:cSld>
  <p:clrMapOvr>
    <a:masterClrMapping/>
  </p:clrMapOvr>
  <p:transition spd="slow">
    <p:zoom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B50C7-40CF-1499-CF02-FB32572AA4AD}"/>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AD871A75-F09B-0565-92EE-D8AEB2D2211E}"/>
              </a:ext>
            </a:extLst>
          </p:cNvPr>
          <p:cNvSpPr>
            <a:spLocks noGrp="1"/>
          </p:cNvSpPr>
          <p:nvPr>
            <p:ph idx="1"/>
          </p:nvPr>
        </p:nvSpPr>
        <p:spPr/>
        <p:txBody>
          <a:bodyPr/>
          <a:lstStyle/>
          <a:p>
            <a:pPr marL="514350" indent="-514350">
              <a:buFont typeface="+mj-lt"/>
              <a:buAutoNum type="arabicPeriod"/>
            </a:pPr>
            <a:r>
              <a:rPr lang="en-GB" dirty="0"/>
              <a:t>What is Information?</a:t>
            </a:r>
          </a:p>
          <a:p>
            <a:pPr marL="514350" indent="-514350">
              <a:buFont typeface="+mj-lt"/>
              <a:buAutoNum type="arabicPeriod"/>
            </a:pPr>
            <a:r>
              <a:rPr lang="en-GB" dirty="0"/>
              <a:t>Information systems</a:t>
            </a:r>
          </a:p>
          <a:p>
            <a:pPr marL="514350" indent="-514350">
              <a:buFont typeface="+mj-lt"/>
              <a:buAutoNum type="arabicPeriod"/>
            </a:pPr>
            <a:r>
              <a:rPr lang="en-GB" dirty="0"/>
              <a:t>Information technology</a:t>
            </a:r>
          </a:p>
          <a:p>
            <a:pPr marL="514350" indent="-514350">
              <a:buFont typeface="+mj-lt"/>
              <a:buAutoNum type="arabicPeriod"/>
            </a:pPr>
            <a:r>
              <a:rPr lang="en-GB" dirty="0"/>
              <a:t>Advanced information technology (2022)</a:t>
            </a:r>
          </a:p>
        </p:txBody>
      </p:sp>
      <p:sp>
        <p:nvSpPr>
          <p:cNvPr id="4" name="Footer Placeholder 3">
            <a:extLst>
              <a:ext uri="{FF2B5EF4-FFF2-40B4-BE49-F238E27FC236}">
                <a16:creationId xmlns:a16="http://schemas.microsoft.com/office/drawing/2014/main" id="{6688C163-F23E-F3FD-8C94-A02C5A066235}"/>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638523869"/>
      </p:ext>
    </p:extLst>
  </p:cSld>
  <p:clrMapOvr>
    <a:masterClrMapping/>
  </p:clrMapOvr>
  <p:transition spd="slow">
    <p:zoom dir="in"/>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Lifecycle</a:t>
            </a:r>
          </a:p>
        </p:txBody>
      </p:sp>
      <p:pic>
        <p:nvPicPr>
          <p:cNvPr id="5" name="Picture 4" descr="information cycle">
            <a:extLs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115615" y="1628800"/>
            <a:ext cx="7361903" cy="4176464"/>
          </a:xfrm>
          <a:prstGeom prst="rect">
            <a:avLst/>
          </a:prstGeom>
        </p:spPr>
      </p:pic>
      <p:sp>
        <p:nvSpPr>
          <p:cNvPr id="4" name="Footer Placeholder 3">
            <a:extLst>
              <a:ext uri="{FF2B5EF4-FFF2-40B4-BE49-F238E27FC236}">
                <a16:creationId xmlns:a16="http://schemas.microsoft.com/office/drawing/2014/main" id="{6B325C6E-2A3F-4CFE-A0C5-493DBA48C47A}"/>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999232970"/>
      </p:ext>
    </p:extLst>
  </p:cSld>
  <p:clrMapOvr>
    <a:masterClrMapping/>
  </p:clrMapOvr>
  <p:transition spd="slow">
    <p:zoom dir="in"/>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Systems</a:t>
            </a:r>
          </a:p>
        </p:txBody>
      </p:sp>
      <p:sp>
        <p:nvSpPr>
          <p:cNvPr id="3" name="Text Placeholder 2"/>
          <p:cNvSpPr>
            <a:spLocks noGrp="1"/>
          </p:cNvSpPr>
          <p:nvPr>
            <p:ph type="body" idx="1"/>
          </p:nvPr>
        </p:nvSpPr>
        <p:spPr/>
        <p:txBody>
          <a:bodyPr/>
          <a:lstStyle/>
          <a:p>
            <a:r>
              <a:rPr lang="en-US" dirty="0"/>
              <a:t>2</a:t>
            </a:r>
          </a:p>
        </p:txBody>
      </p:sp>
    </p:spTree>
    <p:extLst>
      <p:ext uri="{BB962C8B-B14F-4D97-AF65-F5344CB8AC3E}">
        <p14:creationId xmlns:p14="http://schemas.microsoft.com/office/powerpoint/2010/main" val="3661190071"/>
      </p:ext>
    </p:extLst>
  </p:cSld>
  <p:clrMapOvr>
    <a:masterClrMapping/>
  </p:clrMapOvr>
  <p:transition spd="slow">
    <p:zoom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Information Systems</a:t>
            </a:r>
            <a:endParaRPr lang="en-US" dirty="0"/>
          </a:p>
        </p:txBody>
      </p:sp>
      <p:sp>
        <p:nvSpPr>
          <p:cNvPr id="3" name="Content Placeholder 2"/>
          <p:cNvSpPr>
            <a:spLocks noGrp="1"/>
          </p:cNvSpPr>
          <p:nvPr>
            <p:ph idx="1"/>
          </p:nvPr>
        </p:nvSpPr>
        <p:spPr>
          <a:xfrm>
            <a:off x="683568" y="1556792"/>
            <a:ext cx="7927032" cy="4680520"/>
          </a:xfrm>
        </p:spPr>
        <p:txBody>
          <a:bodyPr>
            <a:normAutofit/>
          </a:bodyPr>
          <a:lstStyle/>
          <a:p>
            <a:r>
              <a:rPr lang="en-US" b="1" dirty="0"/>
              <a:t>Information System: “A system to collect, process, store, transmit and display information” </a:t>
            </a:r>
            <a:r>
              <a:rPr lang="en-US" dirty="0"/>
              <a:t>(Wood-Harper 1990)</a:t>
            </a:r>
          </a:p>
          <a:p>
            <a:r>
              <a:rPr lang="en-US" dirty="0"/>
              <a:t>Systems to:</a:t>
            </a:r>
          </a:p>
          <a:p>
            <a:pPr lvl="1"/>
            <a:r>
              <a:rPr lang="en-US" b="1" dirty="0"/>
              <a:t>Aggregate </a:t>
            </a:r>
          </a:p>
          <a:p>
            <a:pPr lvl="1"/>
            <a:r>
              <a:rPr lang="en-US" b="1" dirty="0"/>
              <a:t>Store </a:t>
            </a:r>
          </a:p>
          <a:p>
            <a:pPr lvl="1"/>
            <a:r>
              <a:rPr lang="en-US" b="1" dirty="0"/>
              <a:t>Manipulate (process)</a:t>
            </a:r>
          </a:p>
          <a:p>
            <a:pPr lvl="1"/>
            <a:r>
              <a:rPr lang="en-US" b="1" dirty="0"/>
              <a:t>(Search) Extract data under request</a:t>
            </a:r>
          </a:p>
          <a:p>
            <a:pPr lvl="1"/>
            <a:r>
              <a:rPr lang="en-US" b="1" dirty="0"/>
              <a:t>Provide (display)</a:t>
            </a:r>
          </a:p>
          <a:p>
            <a:endParaRPr lang="en-US" dirty="0"/>
          </a:p>
        </p:txBody>
      </p:sp>
      <p:sp>
        <p:nvSpPr>
          <p:cNvPr id="5" name="Footer Placeholder 4">
            <a:extLst>
              <a:ext uri="{FF2B5EF4-FFF2-40B4-BE49-F238E27FC236}">
                <a16:creationId xmlns:a16="http://schemas.microsoft.com/office/drawing/2014/main" id="{64225979-218A-4D8A-8A65-E415FA643D24}"/>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4030159982"/>
      </p:ext>
    </p:extLst>
  </p:cSld>
  <p:clrMapOvr>
    <a:masterClrMapping/>
  </p:clrMapOvr>
  <p:transition spd="slow">
    <p:zoom dir="in"/>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C723B5DF-B251-5AFA-81B2-2386A0A3055D}"/>
              </a:ext>
            </a:extLst>
          </p:cNvPr>
          <p:cNvSpPr/>
          <p:nvPr/>
        </p:nvSpPr>
        <p:spPr bwMode="auto">
          <a:xfrm>
            <a:off x="6463680" y="3149283"/>
            <a:ext cx="2214501" cy="9144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200" b="1" i="0" u="none" strike="noStrike" cap="none" normalizeH="0" baseline="0">
              <a:ln>
                <a:noFill/>
              </a:ln>
              <a:solidFill>
                <a:schemeClr val="tx1"/>
              </a:solidFill>
              <a:effectLst/>
              <a:latin typeface="Tahoma" charset="0"/>
            </a:endParaRPr>
          </a:p>
        </p:txBody>
      </p:sp>
      <p:sp>
        <p:nvSpPr>
          <p:cNvPr id="19" name="Oval 18">
            <a:extLst>
              <a:ext uri="{FF2B5EF4-FFF2-40B4-BE49-F238E27FC236}">
                <a16:creationId xmlns:a16="http://schemas.microsoft.com/office/drawing/2014/main" id="{DC322DA1-385C-712A-3BDC-400D3D34FD43}"/>
              </a:ext>
            </a:extLst>
          </p:cNvPr>
          <p:cNvSpPr/>
          <p:nvPr/>
        </p:nvSpPr>
        <p:spPr bwMode="auto">
          <a:xfrm>
            <a:off x="629679" y="3145036"/>
            <a:ext cx="2214501" cy="9144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200" b="1" i="0" u="none" strike="noStrike" cap="none" normalizeH="0" baseline="0" dirty="0">
              <a:ln>
                <a:noFill/>
              </a:ln>
              <a:solidFill>
                <a:schemeClr val="tx1"/>
              </a:solidFill>
              <a:effectLst/>
              <a:latin typeface="Tahoma" charset="0"/>
            </a:endParaRPr>
          </a:p>
        </p:txBody>
      </p:sp>
      <p:sp>
        <p:nvSpPr>
          <p:cNvPr id="2" name="Title 1"/>
          <p:cNvSpPr>
            <a:spLocks noGrp="1"/>
          </p:cNvSpPr>
          <p:nvPr>
            <p:ph type="title"/>
          </p:nvPr>
        </p:nvSpPr>
        <p:spPr/>
        <p:txBody>
          <a:bodyPr/>
          <a:lstStyle/>
          <a:p>
            <a:r>
              <a:rPr lang="en-GB" dirty="0"/>
              <a:t>Information System (Computer)</a:t>
            </a:r>
            <a:endParaRPr lang="en-US" dirty="0"/>
          </a:p>
        </p:txBody>
      </p:sp>
      <p:sp>
        <p:nvSpPr>
          <p:cNvPr id="3" name="Rectangle 13"/>
          <p:cNvSpPr>
            <a:spLocks noChangeArrowheads="1"/>
          </p:cNvSpPr>
          <p:nvPr/>
        </p:nvSpPr>
        <p:spPr bwMode="auto">
          <a:xfrm>
            <a:off x="3491880" y="1988840"/>
            <a:ext cx="2438400" cy="4114800"/>
          </a:xfrm>
          <a:prstGeom prst="rect">
            <a:avLst/>
          </a:prstGeom>
          <a:solidFill>
            <a:srgbClr val="EAEAEA"/>
          </a:solidFill>
          <a:ln w="9525">
            <a:solidFill>
              <a:schemeClr val="tx1"/>
            </a:solidFill>
            <a:miter lim="800000"/>
            <a:headEnd/>
            <a:tailEnd/>
          </a:ln>
        </p:spPr>
        <p:txBody>
          <a:bodyPr wrap="none" anchor="ctr"/>
          <a:lstStyle/>
          <a:p>
            <a:pPr algn="ctr" eaLnBrk="0" hangingPunct="0"/>
            <a:endParaRPr lang="en-US" dirty="0">
              <a:cs typeface="MS PGothic" charset="0"/>
            </a:endParaRPr>
          </a:p>
          <a:p>
            <a:pPr algn="ctr" eaLnBrk="0" hangingPunct="0"/>
            <a:endParaRPr lang="en-US" dirty="0">
              <a:cs typeface="MS PGothic" charset="0"/>
            </a:endParaRPr>
          </a:p>
          <a:p>
            <a:pPr algn="ctr" eaLnBrk="0" hangingPunct="0"/>
            <a:endParaRPr lang="en-US" dirty="0">
              <a:cs typeface="MS PGothic" charset="0"/>
            </a:endParaRPr>
          </a:p>
          <a:p>
            <a:pPr algn="ctr" eaLnBrk="0" hangingPunct="0"/>
            <a:endParaRPr lang="en-US" dirty="0">
              <a:cs typeface="MS PGothic" charset="0"/>
            </a:endParaRPr>
          </a:p>
          <a:p>
            <a:pPr algn="ctr" eaLnBrk="0" hangingPunct="0"/>
            <a:endParaRPr lang="en-US" dirty="0">
              <a:cs typeface="MS PGothic" charset="0"/>
            </a:endParaRPr>
          </a:p>
          <a:p>
            <a:pPr algn="ctr" eaLnBrk="0" hangingPunct="0"/>
            <a:endParaRPr lang="en-US" dirty="0">
              <a:cs typeface="MS PGothic" charset="0"/>
            </a:endParaRPr>
          </a:p>
          <a:p>
            <a:pPr algn="ctr" eaLnBrk="0" hangingPunct="0"/>
            <a:endParaRPr lang="en-US" dirty="0">
              <a:cs typeface="MS PGothic" charset="0"/>
            </a:endParaRPr>
          </a:p>
          <a:p>
            <a:pPr algn="ctr" eaLnBrk="0" hangingPunct="0"/>
            <a:endParaRPr lang="en-US" dirty="0">
              <a:cs typeface="MS PGothic" charset="0"/>
            </a:endParaRPr>
          </a:p>
          <a:p>
            <a:pPr algn="ctr" eaLnBrk="0" hangingPunct="0"/>
            <a:endParaRPr lang="en-US" dirty="0">
              <a:cs typeface="MS PGothic" charset="0"/>
            </a:endParaRPr>
          </a:p>
          <a:p>
            <a:pPr algn="ctr" eaLnBrk="0" hangingPunct="0"/>
            <a:endParaRPr lang="en-US" dirty="0">
              <a:cs typeface="MS PGothic" charset="0"/>
            </a:endParaRPr>
          </a:p>
          <a:p>
            <a:pPr algn="ctr" eaLnBrk="0" hangingPunct="0"/>
            <a:r>
              <a:rPr lang="en-US" sz="1400" b="0" dirty="0">
                <a:solidFill>
                  <a:srgbClr val="003366"/>
                </a:solidFill>
                <a:cs typeface="MS PGothic" charset="0"/>
              </a:rPr>
              <a:t>Modules data    Students data</a:t>
            </a:r>
          </a:p>
          <a:p>
            <a:pPr algn="ctr" eaLnBrk="0" hangingPunct="0"/>
            <a:endParaRPr lang="en-US" dirty="0">
              <a:cs typeface="MS PGothic" charset="0"/>
            </a:endParaRPr>
          </a:p>
          <a:p>
            <a:pPr algn="ctr" eaLnBrk="0" hangingPunct="0"/>
            <a:r>
              <a:rPr lang="en-US" dirty="0">
                <a:solidFill>
                  <a:srgbClr val="003366"/>
                </a:solidFill>
                <a:cs typeface="MS PGothic" charset="0"/>
              </a:rPr>
              <a:t>IS</a:t>
            </a:r>
          </a:p>
          <a:p>
            <a:pPr algn="ctr" eaLnBrk="0" hangingPunct="0"/>
            <a:endParaRPr lang="en-US" dirty="0">
              <a:cs typeface="MS PGothic" charset="0"/>
            </a:endParaRPr>
          </a:p>
        </p:txBody>
      </p:sp>
      <p:sp>
        <p:nvSpPr>
          <p:cNvPr id="4" name="Rectangle 6"/>
          <p:cNvSpPr>
            <a:spLocks noChangeArrowheads="1"/>
          </p:cNvSpPr>
          <p:nvPr/>
        </p:nvSpPr>
        <p:spPr bwMode="auto">
          <a:xfrm>
            <a:off x="1282080" y="2141240"/>
            <a:ext cx="1676400" cy="685800"/>
          </a:xfrm>
          <a:prstGeom prst="rect">
            <a:avLst/>
          </a:prstGeom>
          <a:solidFill>
            <a:srgbClr val="EAEAEA"/>
          </a:solidFill>
          <a:ln w="9525">
            <a:solidFill>
              <a:schemeClr val="tx1"/>
            </a:solidFill>
            <a:miter lim="800000"/>
            <a:headEnd/>
            <a:tailEnd/>
          </a:ln>
        </p:spPr>
        <p:txBody>
          <a:bodyPr wrap="none" anchor="ctr"/>
          <a:lstStyle/>
          <a:p>
            <a:pPr algn="ctr" eaLnBrk="0" hangingPunct="0"/>
            <a:r>
              <a:rPr lang="en-US">
                <a:cs typeface="MS PGothic" charset="0"/>
              </a:rPr>
              <a:t>provider</a:t>
            </a:r>
          </a:p>
        </p:txBody>
      </p:sp>
      <p:sp>
        <p:nvSpPr>
          <p:cNvPr id="5" name="Rectangle 7"/>
          <p:cNvSpPr>
            <a:spLocks noChangeArrowheads="1"/>
          </p:cNvSpPr>
          <p:nvPr/>
        </p:nvSpPr>
        <p:spPr bwMode="auto">
          <a:xfrm>
            <a:off x="3872880" y="2141240"/>
            <a:ext cx="1676400" cy="685800"/>
          </a:xfrm>
          <a:prstGeom prst="rect">
            <a:avLst/>
          </a:prstGeom>
          <a:solidFill>
            <a:srgbClr val="EAEAEA"/>
          </a:solidFill>
          <a:ln w="9525">
            <a:solidFill>
              <a:schemeClr val="tx1"/>
            </a:solidFill>
            <a:miter lim="800000"/>
            <a:headEnd/>
            <a:tailEnd/>
          </a:ln>
        </p:spPr>
        <p:txBody>
          <a:bodyPr wrap="none" anchor="ctr"/>
          <a:lstStyle/>
          <a:p>
            <a:pPr algn="ctr" eaLnBrk="0" hangingPunct="0"/>
            <a:endParaRPr lang="en-US" b="0">
              <a:cs typeface="MS PGothic" charset="0"/>
            </a:endParaRPr>
          </a:p>
          <a:p>
            <a:pPr algn="ctr" eaLnBrk="0" hangingPunct="0"/>
            <a:r>
              <a:rPr lang="en-US" b="0">
                <a:cs typeface="MS PGothic" charset="0"/>
              </a:rPr>
              <a:t>medium</a:t>
            </a:r>
            <a:endParaRPr lang="en-US">
              <a:cs typeface="MS PGothic" charset="0"/>
            </a:endParaRPr>
          </a:p>
        </p:txBody>
      </p:sp>
      <p:sp>
        <p:nvSpPr>
          <p:cNvPr id="6" name="Rectangle 8"/>
          <p:cNvSpPr>
            <a:spLocks noChangeArrowheads="1"/>
          </p:cNvSpPr>
          <p:nvPr/>
        </p:nvSpPr>
        <p:spPr bwMode="auto">
          <a:xfrm>
            <a:off x="6463680" y="2141240"/>
            <a:ext cx="1676400" cy="685800"/>
          </a:xfrm>
          <a:prstGeom prst="rect">
            <a:avLst/>
          </a:prstGeom>
          <a:solidFill>
            <a:srgbClr val="EAEAEA"/>
          </a:solidFill>
          <a:ln w="9525">
            <a:solidFill>
              <a:schemeClr val="tx1"/>
            </a:solidFill>
            <a:miter lim="800000"/>
            <a:headEnd/>
            <a:tailEnd/>
          </a:ln>
        </p:spPr>
        <p:txBody>
          <a:bodyPr wrap="none" anchor="ctr"/>
          <a:lstStyle/>
          <a:p>
            <a:pPr algn="ctr" eaLnBrk="0" hangingPunct="0"/>
            <a:r>
              <a:rPr lang="en-US">
                <a:cs typeface="MS PGothic" charset="0"/>
              </a:rPr>
              <a:t>seeker</a:t>
            </a:r>
          </a:p>
        </p:txBody>
      </p:sp>
      <p:sp>
        <p:nvSpPr>
          <p:cNvPr id="7" name="Text Box 9"/>
          <p:cNvSpPr txBox="1">
            <a:spLocks noChangeArrowheads="1"/>
          </p:cNvSpPr>
          <p:nvPr/>
        </p:nvSpPr>
        <p:spPr bwMode="auto">
          <a:xfrm rot="21593841">
            <a:off x="3685555" y="3060403"/>
            <a:ext cx="1482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sz="2200" b="1">
                <a:solidFill>
                  <a:schemeClr val="tx1"/>
                </a:solidFill>
                <a:latin typeface="Tahoma" charset="0"/>
                <a:ea typeface="MS PGothic" charset="0"/>
                <a:cs typeface="MS PGothic" charset="0"/>
              </a:defRPr>
            </a:lvl1pPr>
            <a:lvl2pPr marL="742950" indent="-285750" algn="ctr" eaLnBrk="0" hangingPunct="0">
              <a:defRPr sz="2200" b="1">
                <a:solidFill>
                  <a:schemeClr val="tx1"/>
                </a:solidFill>
                <a:latin typeface="Tahoma" charset="0"/>
                <a:ea typeface="MS PGothic" charset="0"/>
                <a:cs typeface="MS PGothic" charset="0"/>
              </a:defRPr>
            </a:lvl2pPr>
            <a:lvl3pPr marL="1143000" indent="-228600" algn="ctr" eaLnBrk="0" hangingPunct="0">
              <a:defRPr sz="2200" b="1">
                <a:solidFill>
                  <a:schemeClr val="tx1"/>
                </a:solidFill>
                <a:latin typeface="Tahoma" charset="0"/>
                <a:ea typeface="MS PGothic" charset="0"/>
                <a:cs typeface="MS PGothic" charset="0"/>
              </a:defRPr>
            </a:lvl3pPr>
            <a:lvl4pPr marL="1600200" indent="-228600" algn="ctr" eaLnBrk="0" hangingPunct="0">
              <a:defRPr sz="2200" b="1">
                <a:solidFill>
                  <a:schemeClr val="tx1"/>
                </a:solidFill>
                <a:latin typeface="Tahoma" charset="0"/>
                <a:ea typeface="MS PGothic" charset="0"/>
                <a:cs typeface="MS PGothic" charset="0"/>
              </a:defRPr>
            </a:lvl4pPr>
            <a:lvl5pPr marL="2057400" indent="-228600" algn="ctr" eaLnBrk="0" hangingPunct="0">
              <a:defRPr sz="2200" b="1">
                <a:solidFill>
                  <a:schemeClr val="tx1"/>
                </a:solidFill>
                <a:latin typeface="Tahoma" charset="0"/>
                <a:ea typeface="MS PGothic" charset="0"/>
                <a:cs typeface="MS PGothic" charset="0"/>
              </a:defRPr>
            </a:lvl5pPr>
            <a:lvl6pPr marL="25146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6pPr>
            <a:lvl7pPr marL="29718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7pPr>
            <a:lvl8pPr marL="34290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8pPr>
            <a:lvl9pPr marL="38862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9pPr>
          </a:lstStyle>
          <a:p>
            <a:r>
              <a:rPr lang="en-US" sz="1600" i="1"/>
              <a:t>Information </a:t>
            </a:r>
            <a:endParaRPr lang="en-US"/>
          </a:p>
        </p:txBody>
      </p:sp>
      <p:sp>
        <p:nvSpPr>
          <p:cNvPr id="8" name="Line 10"/>
          <p:cNvSpPr>
            <a:spLocks noChangeShapeType="1"/>
          </p:cNvSpPr>
          <p:nvPr/>
        </p:nvSpPr>
        <p:spPr bwMode="auto">
          <a:xfrm>
            <a:off x="901080" y="249684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 name="Line 11"/>
          <p:cNvSpPr>
            <a:spLocks noChangeShapeType="1"/>
          </p:cNvSpPr>
          <p:nvPr/>
        </p:nvSpPr>
        <p:spPr bwMode="auto">
          <a:xfrm>
            <a:off x="8140080" y="249684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10" name="Object 2"/>
          <p:cNvGraphicFramePr>
            <a:graphicFrameLocks noChangeAspect="1"/>
          </p:cNvGraphicFramePr>
          <p:nvPr/>
        </p:nvGraphicFramePr>
        <p:xfrm>
          <a:off x="5092080" y="4351040"/>
          <a:ext cx="762000" cy="641350"/>
        </p:xfrm>
        <a:graphic>
          <a:graphicData uri="http://schemas.openxmlformats.org/presentationml/2006/ole">
            <mc:AlternateContent xmlns:mc="http://schemas.openxmlformats.org/markup-compatibility/2006">
              <mc:Choice xmlns:v="urn:schemas-microsoft-com:vml" Requires="v">
                <p:oleObj name="Clip" r:id="rId2" imgW="1328420" imgH="1117600" progId="">
                  <p:embed/>
                </p:oleObj>
              </mc:Choice>
              <mc:Fallback>
                <p:oleObj name="Clip" r:id="rId2" imgW="1328420" imgH="1117600" progId="">
                  <p:embed/>
                  <p:pic>
                    <p:nvPicPr>
                      <p:cNvPr id="10" name="Object 2"/>
                      <p:cNvPicPr>
                        <a:picLocks noChangeAspect="1" noChangeArrowheads="1"/>
                      </p:cNvPicPr>
                      <p:nvPr/>
                    </p:nvPicPr>
                    <p:blipFill>
                      <a:blip r:embed="rId3">
                        <a:lum contrast="-48000"/>
                        <a:extLst>
                          <a:ext uri="{28A0092B-C50C-407E-A947-70E740481C1C}">
                            <a14:useLocalDpi xmlns:a14="http://schemas.microsoft.com/office/drawing/2010/main" val="0"/>
                          </a:ext>
                        </a:extLst>
                      </a:blip>
                      <a:srcRect/>
                      <a:stretch>
                        <a:fillRect/>
                      </a:stretch>
                    </p:blipFill>
                    <p:spPr bwMode="auto">
                      <a:xfrm>
                        <a:off x="5092080" y="4351040"/>
                        <a:ext cx="762000"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3"/>
          <p:cNvGraphicFramePr>
            <a:graphicFrameLocks noChangeAspect="1"/>
          </p:cNvGraphicFramePr>
          <p:nvPr/>
        </p:nvGraphicFramePr>
        <p:xfrm>
          <a:off x="3644280" y="4351040"/>
          <a:ext cx="762000" cy="641350"/>
        </p:xfrm>
        <a:graphic>
          <a:graphicData uri="http://schemas.openxmlformats.org/presentationml/2006/ole">
            <mc:AlternateContent xmlns:mc="http://schemas.openxmlformats.org/markup-compatibility/2006">
              <mc:Choice xmlns:v="urn:schemas-microsoft-com:vml" Requires="v">
                <p:oleObj name="Clip" r:id="rId4" imgW="1328420" imgH="1117600" progId="">
                  <p:embed/>
                </p:oleObj>
              </mc:Choice>
              <mc:Fallback>
                <p:oleObj name="Clip" r:id="rId4" imgW="1328420" imgH="1117600" progId="">
                  <p:embed/>
                  <p:pic>
                    <p:nvPicPr>
                      <p:cNvPr id="11" name="Object 3"/>
                      <p:cNvPicPr>
                        <a:picLocks noChangeAspect="1" noChangeArrowheads="1"/>
                      </p:cNvPicPr>
                      <p:nvPr/>
                    </p:nvPicPr>
                    <p:blipFill>
                      <a:blip r:embed="rId3">
                        <a:lum contrast="-48000"/>
                        <a:extLst>
                          <a:ext uri="{28A0092B-C50C-407E-A947-70E740481C1C}">
                            <a14:useLocalDpi xmlns:a14="http://schemas.microsoft.com/office/drawing/2010/main" val="0"/>
                          </a:ext>
                        </a:extLst>
                      </a:blip>
                      <a:srcRect/>
                      <a:stretch>
                        <a:fillRect/>
                      </a:stretch>
                    </p:blipFill>
                    <p:spPr bwMode="auto">
                      <a:xfrm>
                        <a:off x="3644280" y="4351040"/>
                        <a:ext cx="762000"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Line 23"/>
          <p:cNvSpPr>
            <a:spLocks noChangeShapeType="1"/>
          </p:cNvSpPr>
          <p:nvPr/>
        </p:nvSpPr>
        <p:spPr bwMode="auto">
          <a:xfrm>
            <a:off x="3872880" y="2522240"/>
            <a:ext cx="762000" cy="1600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26"/>
          <p:cNvSpPr>
            <a:spLocks noChangeShapeType="1"/>
          </p:cNvSpPr>
          <p:nvPr/>
        </p:nvSpPr>
        <p:spPr bwMode="auto">
          <a:xfrm flipV="1">
            <a:off x="4787280" y="2827040"/>
            <a:ext cx="23622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 name="Text Box 27"/>
          <p:cNvSpPr txBox="1">
            <a:spLocks noChangeArrowheads="1"/>
          </p:cNvSpPr>
          <p:nvPr/>
        </p:nvSpPr>
        <p:spPr bwMode="auto">
          <a:xfrm>
            <a:off x="6271593" y="4392315"/>
            <a:ext cx="2049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sz="2200" b="1">
                <a:solidFill>
                  <a:schemeClr val="tx1"/>
                </a:solidFill>
                <a:latin typeface="Tahoma" charset="0"/>
                <a:ea typeface="MS PGothic" charset="0"/>
                <a:cs typeface="MS PGothic" charset="0"/>
              </a:defRPr>
            </a:lvl1pPr>
            <a:lvl2pPr marL="742950" indent="-285750" algn="ctr" eaLnBrk="0" hangingPunct="0">
              <a:defRPr sz="2200" b="1">
                <a:solidFill>
                  <a:schemeClr val="tx1"/>
                </a:solidFill>
                <a:latin typeface="Tahoma" charset="0"/>
                <a:ea typeface="MS PGothic" charset="0"/>
                <a:cs typeface="MS PGothic" charset="0"/>
              </a:defRPr>
            </a:lvl2pPr>
            <a:lvl3pPr marL="1143000" indent="-228600" algn="ctr" eaLnBrk="0" hangingPunct="0">
              <a:defRPr sz="2200" b="1">
                <a:solidFill>
                  <a:schemeClr val="tx1"/>
                </a:solidFill>
                <a:latin typeface="Tahoma" charset="0"/>
                <a:ea typeface="MS PGothic" charset="0"/>
                <a:cs typeface="MS PGothic" charset="0"/>
              </a:defRPr>
            </a:lvl3pPr>
            <a:lvl4pPr marL="1600200" indent="-228600" algn="ctr" eaLnBrk="0" hangingPunct="0">
              <a:defRPr sz="2200" b="1">
                <a:solidFill>
                  <a:schemeClr val="tx1"/>
                </a:solidFill>
                <a:latin typeface="Tahoma" charset="0"/>
                <a:ea typeface="MS PGothic" charset="0"/>
                <a:cs typeface="MS PGothic" charset="0"/>
              </a:defRPr>
            </a:lvl4pPr>
            <a:lvl5pPr marL="2057400" indent="-228600" algn="ctr" eaLnBrk="0" hangingPunct="0">
              <a:defRPr sz="2200" b="1">
                <a:solidFill>
                  <a:schemeClr val="tx1"/>
                </a:solidFill>
                <a:latin typeface="Tahoma" charset="0"/>
                <a:ea typeface="MS PGothic" charset="0"/>
                <a:cs typeface="MS PGothic" charset="0"/>
              </a:defRPr>
            </a:lvl5pPr>
            <a:lvl6pPr marL="25146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6pPr>
            <a:lvl7pPr marL="29718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7pPr>
            <a:lvl8pPr marL="34290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8pPr>
            <a:lvl9pPr marL="38862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9pPr>
          </a:lstStyle>
          <a:p>
            <a:pPr algn="r"/>
            <a:r>
              <a:rPr lang="en-US" dirty="0">
                <a:solidFill>
                  <a:srgbClr val="003366"/>
                </a:solidFill>
              </a:rPr>
              <a:t>User needs</a:t>
            </a:r>
          </a:p>
          <a:p>
            <a:pPr algn="r"/>
            <a:r>
              <a:rPr lang="en-US" dirty="0">
                <a:solidFill>
                  <a:srgbClr val="003366"/>
                </a:solidFill>
              </a:rPr>
              <a:t>to access</a:t>
            </a:r>
          </a:p>
          <a:p>
            <a:pPr algn="r"/>
            <a:r>
              <a:rPr lang="en-US" dirty="0">
                <a:solidFill>
                  <a:srgbClr val="003366"/>
                </a:solidFill>
              </a:rPr>
              <a:t>multiple data</a:t>
            </a:r>
            <a:endParaRPr lang="en-US" dirty="0"/>
          </a:p>
        </p:txBody>
      </p:sp>
      <p:sp>
        <p:nvSpPr>
          <p:cNvPr id="15" name="Line 28"/>
          <p:cNvSpPr>
            <a:spLocks noChangeShapeType="1"/>
          </p:cNvSpPr>
          <p:nvPr/>
        </p:nvSpPr>
        <p:spPr bwMode="auto">
          <a:xfrm>
            <a:off x="2958480" y="252224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 name="Footer Placeholder 16">
            <a:extLst>
              <a:ext uri="{FF2B5EF4-FFF2-40B4-BE49-F238E27FC236}">
                <a16:creationId xmlns:a16="http://schemas.microsoft.com/office/drawing/2014/main" id="{8F186F95-7CA5-4AD1-906B-BB0F8F0CD059}"/>
              </a:ext>
            </a:extLst>
          </p:cNvPr>
          <p:cNvSpPr>
            <a:spLocks noGrp="1"/>
          </p:cNvSpPr>
          <p:nvPr>
            <p:ph type="ftr" sz="quarter" idx="11"/>
          </p:nvPr>
        </p:nvSpPr>
        <p:spPr/>
        <p:txBody>
          <a:bodyPr/>
          <a:lstStyle/>
          <a:p>
            <a:pPr algn="l"/>
            <a:r>
              <a:rPr lang="en-GB"/>
              <a:t>CIS041-3 Advanced Information Technology</a:t>
            </a:r>
            <a:endParaRPr lang="en-US" dirty="0"/>
          </a:p>
        </p:txBody>
      </p:sp>
      <p:sp>
        <p:nvSpPr>
          <p:cNvPr id="16" name="TextBox 15">
            <a:extLst>
              <a:ext uri="{FF2B5EF4-FFF2-40B4-BE49-F238E27FC236}">
                <a16:creationId xmlns:a16="http://schemas.microsoft.com/office/drawing/2014/main" id="{16DF9837-FB4E-3E44-7515-A0F517E17B31}"/>
              </a:ext>
            </a:extLst>
          </p:cNvPr>
          <p:cNvSpPr txBox="1"/>
          <p:nvPr/>
        </p:nvSpPr>
        <p:spPr>
          <a:xfrm>
            <a:off x="807839" y="3248919"/>
            <a:ext cx="2342728" cy="769441"/>
          </a:xfrm>
          <a:prstGeom prst="rect">
            <a:avLst/>
          </a:prstGeom>
          <a:noFill/>
        </p:spPr>
        <p:txBody>
          <a:bodyPr wrap="square" rtlCol="0">
            <a:spAutoFit/>
          </a:bodyPr>
          <a:lstStyle/>
          <a:p>
            <a:r>
              <a:rPr lang="en-GB" dirty="0"/>
              <a:t>Information Source</a:t>
            </a:r>
          </a:p>
        </p:txBody>
      </p:sp>
      <p:sp>
        <p:nvSpPr>
          <p:cNvPr id="18" name="TextBox 17">
            <a:extLst>
              <a:ext uri="{FF2B5EF4-FFF2-40B4-BE49-F238E27FC236}">
                <a16:creationId xmlns:a16="http://schemas.microsoft.com/office/drawing/2014/main" id="{12927473-35F0-2AC5-75AA-E0E4BD68D444}"/>
              </a:ext>
            </a:extLst>
          </p:cNvPr>
          <p:cNvSpPr txBox="1"/>
          <p:nvPr/>
        </p:nvSpPr>
        <p:spPr>
          <a:xfrm>
            <a:off x="6660232" y="3217516"/>
            <a:ext cx="2342728" cy="769441"/>
          </a:xfrm>
          <a:prstGeom prst="rect">
            <a:avLst/>
          </a:prstGeom>
          <a:noFill/>
        </p:spPr>
        <p:txBody>
          <a:bodyPr wrap="square" rtlCol="0">
            <a:spAutoFit/>
          </a:bodyPr>
          <a:lstStyle/>
          <a:p>
            <a:r>
              <a:rPr lang="en-GB" dirty="0"/>
              <a:t>Information beneficiary</a:t>
            </a:r>
          </a:p>
        </p:txBody>
      </p:sp>
    </p:spTree>
    <p:extLst>
      <p:ext uri="{BB962C8B-B14F-4D97-AF65-F5344CB8AC3E}">
        <p14:creationId xmlns:p14="http://schemas.microsoft.com/office/powerpoint/2010/main" val="679042175"/>
      </p:ext>
    </p:extLst>
  </p:cSld>
  <p:clrMapOvr>
    <a:masterClrMapping/>
  </p:clrMapOvr>
  <p:transition spd="slow">
    <p:zoom dir="in"/>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75162-8CA8-21CD-C7AD-485F7963ACD4}"/>
              </a:ext>
            </a:extLst>
          </p:cNvPr>
          <p:cNvSpPr>
            <a:spLocks noGrp="1"/>
          </p:cNvSpPr>
          <p:nvPr>
            <p:ph type="title"/>
          </p:nvPr>
        </p:nvSpPr>
        <p:spPr/>
        <p:txBody>
          <a:bodyPr/>
          <a:lstStyle/>
          <a:p>
            <a:r>
              <a:rPr lang="en-GB" dirty="0"/>
              <a:t>Information systems </a:t>
            </a:r>
          </a:p>
        </p:txBody>
      </p:sp>
      <p:sp>
        <p:nvSpPr>
          <p:cNvPr id="3" name="Footer Placeholder 2">
            <a:extLst>
              <a:ext uri="{FF2B5EF4-FFF2-40B4-BE49-F238E27FC236}">
                <a16:creationId xmlns:a16="http://schemas.microsoft.com/office/drawing/2014/main" id="{5D769E1C-1D17-E7D9-6B41-848CEEEEB377}"/>
              </a:ext>
            </a:extLst>
          </p:cNvPr>
          <p:cNvSpPr>
            <a:spLocks noGrp="1"/>
          </p:cNvSpPr>
          <p:nvPr>
            <p:ph type="ftr" sz="quarter" idx="11"/>
          </p:nvPr>
        </p:nvSpPr>
        <p:spPr/>
        <p:txBody>
          <a:bodyPr/>
          <a:lstStyle/>
          <a:p>
            <a:pPr algn="l"/>
            <a:r>
              <a:rPr lang="en-GB"/>
              <a:t>CIS041-3 Advanced Information Technology</a:t>
            </a:r>
            <a:endParaRPr lang="en-US" dirty="0"/>
          </a:p>
        </p:txBody>
      </p:sp>
      <p:sp>
        <p:nvSpPr>
          <p:cNvPr id="6" name="Oval 5">
            <a:extLst>
              <a:ext uri="{FF2B5EF4-FFF2-40B4-BE49-F238E27FC236}">
                <a16:creationId xmlns:a16="http://schemas.microsoft.com/office/drawing/2014/main" id="{81262657-8452-CBC3-C155-93BE023DD8FC}"/>
              </a:ext>
            </a:extLst>
          </p:cNvPr>
          <p:cNvSpPr/>
          <p:nvPr/>
        </p:nvSpPr>
        <p:spPr bwMode="auto">
          <a:xfrm>
            <a:off x="6463680" y="3149283"/>
            <a:ext cx="2214501" cy="9144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200" b="1" i="0" u="none" strike="noStrike" cap="none" normalizeH="0" baseline="0">
              <a:ln>
                <a:noFill/>
              </a:ln>
              <a:solidFill>
                <a:schemeClr val="tx1"/>
              </a:solidFill>
              <a:effectLst/>
              <a:latin typeface="Tahoma" charset="0"/>
            </a:endParaRPr>
          </a:p>
        </p:txBody>
      </p:sp>
      <p:sp>
        <p:nvSpPr>
          <p:cNvPr id="7" name="Oval 6">
            <a:extLst>
              <a:ext uri="{FF2B5EF4-FFF2-40B4-BE49-F238E27FC236}">
                <a16:creationId xmlns:a16="http://schemas.microsoft.com/office/drawing/2014/main" id="{73285654-FDAD-3264-8825-65D77A13F273}"/>
              </a:ext>
            </a:extLst>
          </p:cNvPr>
          <p:cNvSpPr/>
          <p:nvPr/>
        </p:nvSpPr>
        <p:spPr bwMode="auto">
          <a:xfrm>
            <a:off x="629679" y="3145036"/>
            <a:ext cx="2214501" cy="9144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200" b="1" i="0" u="none" strike="noStrike" cap="none" normalizeH="0" baseline="0" dirty="0">
              <a:ln>
                <a:noFill/>
              </a:ln>
              <a:solidFill>
                <a:schemeClr val="tx1"/>
              </a:solidFill>
              <a:effectLst/>
              <a:latin typeface="Tahoma" charset="0"/>
            </a:endParaRPr>
          </a:p>
        </p:txBody>
      </p:sp>
      <p:sp>
        <p:nvSpPr>
          <p:cNvPr id="8" name="Rectangle 13">
            <a:extLst>
              <a:ext uri="{FF2B5EF4-FFF2-40B4-BE49-F238E27FC236}">
                <a16:creationId xmlns:a16="http://schemas.microsoft.com/office/drawing/2014/main" id="{E1F89D82-C15E-18E4-C6B2-662825026540}"/>
              </a:ext>
            </a:extLst>
          </p:cNvPr>
          <p:cNvSpPr>
            <a:spLocks noChangeArrowheads="1"/>
          </p:cNvSpPr>
          <p:nvPr/>
        </p:nvSpPr>
        <p:spPr bwMode="auto">
          <a:xfrm>
            <a:off x="3434730" y="2002036"/>
            <a:ext cx="2438400" cy="1426964"/>
          </a:xfrm>
          <a:prstGeom prst="rect">
            <a:avLst/>
          </a:prstGeom>
          <a:solidFill>
            <a:srgbClr val="EAEAEA"/>
          </a:solidFill>
          <a:ln w="9525">
            <a:solidFill>
              <a:schemeClr val="tx1"/>
            </a:solidFill>
            <a:miter lim="800000"/>
            <a:headEnd/>
            <a:tailEnd/>
          </a:ln>
        </p:spPr>
        <p:txBody>
          <a:bodyPr wrap="none" anchor="ctr"/>
          <a:lstStyle/>
          <a:p>
            <a:pPr algn="ctr" eaLnBrk="0" hangingPunct="0"/>
            <a:endParaRPr lang="en-US" dirty="0">
              <a:cs typeface="MS PGothic" charset="0"/>
            </a:endParaRPr>
          </a:p>
          <a:p>
            <a:pPr algn="ctr" eaLnBrk="0" hangingPunct="0"/>
            <a:endParaRPr lang="en-US" dirty="0">
              <a:cs typeface="MS PGothic" charset="0"/>
            </a:endParaRPr>
          </a:p>
          <a:p>
            <a:pPr algn="ctr" eaLnBrk="0" hangingPunct="0"/>
            <a:endParaRPr lang="en-US" dirty="0">
              <a:cs typeface="MS PGothic" charset="0"/>
            </a:endParaRPr>
          </a:p>
          <a:p>
            <a:pPr algn="ctr" eaLnBrk="0" hangingPunct="0"/>
            <a:endParaRPr lang="en-US" dirty="0">
              <a:cs typeface="MS PGothic" charset="0"/>
            </a:endParaRPr>
          </a:p>
          <a:p>
            <a:pPr algn="ctr" eaLnBrk="0" hangingPunct="0"/>
            <a:endParaRPr lang="en-US" dirty="0">
              <a:cs typeface="MS PGothic" charset="0"/>
            </a:endParaRPr>
          </a:p>
          <a:p>
            <a:pPr algn="ctr" eaLnBrk="0" hangingPunct="0"/>
            <a:endParaRPr lang="en-US" dirty="0">
              <a:cs typeface="MS PGothic" charset="0"/>
            </a:endParaRPr>
          </a:p>
          <a:p>
            <a:pPr algn="ctr" eaLnBrk="0" hangingPunct="0"/>
            <a:endParaRPr lang="en-US" dirty="0">
              <a:cs typeface="MS PGothic" charset="0"/>
            </a:endParaRPr>
          </a:p>
          <a:p>
            <a:pPr algn="ctr" eaLnBrk="0" hangingPunct="0"/>
            <a:endParaRPr lang="en-US" dirty="0">
              <a:cs typeface="MS PGothic" charset="0"/>
            </a:endParaRPr>
          </a:p>
          <a:p>
            <a:pPr algn="ctr" eaLnBrk="0" hangingPunct="0"/>
            <a:endParaRPr lang="en-US" dirty="0">
              <a:cs typeface="MS PGothic" charset="0"/>
            </a:endParaRPr>
          </a:p>
          <a:p>
            <a:pPr algn="ctr" eaLnBrk="0" hangingPunct="0"/>
            <a:endParaRPr lang="en-US" dirty="0">
              <a:cs typeface="MS PGothic" charset="0"/>
            </a:endParaRPr>
          </a:p>
          <a:p>
            <a:pPr algn="ctr" eaLnBrk="0" hangingPunct="0"/>
            <a:endParaRPr lang="en-US" dirty="0">
              <a:cs typeface="MS PGothic" charset="0"/>
            </a:endParaRPr>
          </a:p>
          <a:p>
            <a:pPr algn="ctr" eaLnBrk="0" hangingPunct="0"/>
            <a:r>
              <a:rPr lang="en-US" dirty="0">
                <a:solidFill>
                  <a:srgbClr val="003366"/>
                </a:solidFill>
                <a:cs typeface="MS PGothic" charset="0"/>
              </a:rPr>
              <a:t>IS</a:t>
            </a:r>
          </a:p>
          <a:p>
            <a:pPr algn="ctr" eaLnBrk="0" hangingPunct="0"/>
            <a:endParaRPr lang="en-US" dirty="0">
              <a:cs typeface="MS PGothic" charset="0"/>
            </a:endParaRPr>
          </a:p>
        </p:txBody>
      </p:sp>
      <p:sp>
        <p:nvSpPr>
          <p:cNvPr id="9" name="Rectangle 6">
            <a:extLst>
              <a:ext uri="{FF2B5EF4-FFF2-40B4-BE49-F238E27FC236}">
                <a16:creationId xmlns:a16="http://schemas.microsoft.com/office/drawing/2014/main" id="{6B873DD4-0761-BF16-A9A3-26CA1D410BA8}"/>
              </a:ext>
            </a:extLst>
          </p:cNvPr>
          <p:cNvSpPr>
            <a:spLocks noChangeArrowheads="1"/>
          </p:cNvSpPr>
          <p:nvPr/>
        </p:nvSpPr>
        <p:spPr bwMode="auto">
          <a:xfrm>
            <a:off x="1282080" y="2141240"/>
            <a:ext cx="1676400" cy="685800"/>
          </a:xfrm>
          <a:prstGeom prst="rect">
            <a:avLst/>
          </a:prstGeom>
          <a:solidFill>
            <a:srgbClr val="EAEAEA"/>
          </a:solidFill>
          <a:ln w="9525">
            <a:solidFill>
              <a:schemeClr val="tx1"/>
            </a:solidFill>
            <a:miter lim="800000"/>
            <a:headEnd/>
            <a:tailEnd/>
          </a:ln>
        </p:spPr>
        <p:txBody>
          <a:bodyPr wrap="none" anchor="ctr"/>
          <a:lstStyle/>
          <a:p>
            <a:pPr algn="ctr" eaLnBrk="0" hangingPunct="0"/>
            <a:r>
              <a:rPr lang="en-US">
                <a:cs typeface="MS PGothic" charset="0"/>
              </a:rPr>
              <a:t>provider</a:t>
            </a:r>
          </a:p>
        </p:txBody>
      </p:sp>
      <p:sp>
        <p:nvSpPr>
          <p:cNvPr id="10" name="Rectangle 7">
            <a:extLst>
              <a:ext uri="{FF2B5EF4-FFF2-40B4-BE49-F238E27FC236}">
                <a16:creationId xmlns:a16="http://schemas.microsoft.com/office/drawing/2014/main" id="{F2BD9F22-E9B3-A624-4547-A02764BAA168}"/>
              </a:ext>
            </a:extLst>
          </p:cNvPr>
          <p:cNvSpPr>
            <a:spLocks noChangeArrowheads="1"/>
          </p:cNvSpPr>
          <p:nvPr/>
        </p:nvSpPr>
        <p:spPr bwMode="auto">
          <a:xfrm>
            <a:off x="3872880" y="2141240"/>
            <a:ext cx="1676400" cy="685800"/>
          </a:xfrm>
          <a:prstGeom prst="rect">
            <a:avLst/>
          </a:prstGeom>
          <a:solidFill>
            <a:srgbClr val="EAEAEA"/>
          </a:solidFill>
          <a:ln w="9525">
            <a:solidFill>
              <a:schemeClr val="tx1"/>
            </a:solidFill>
            <a:miter lim="800000"/>
            <a:headEnd/>
            <a:tailEnd/>
          </a:ln>
        </p:spPr>
        <p:txBody>
          <a:bodyPr wrap="none" anchor="ctr"/>
          <a:lstStyle/>
          <a:p>
            <a:pPr algn="ctr" eaLnBrk="0" hangingPunct="0"/>
            <a:endParaRPr lang="en-US" b="0" dirty="0">
              <a:cs typeface="MS PGothic" charset="0"/>
            </a:endParaRPr>
          </a:p>
        </p:txBody>
      </p:sp>
      <p:sp>
        <p:nvSpPr>
          <p:cNvPr id="11" name="Rectangle 8">
            <a:extLst>
              <a:ext uri="{FF2B5EF4-FFF2-40B4-BE49-F238E27FC236}">
                <a16:creationId xmlns:a16="http://schemas.microsoft.com/office/drawing/2014/main" id="{4B1ECDD7-B771-08E7-0D49-22E9F8ECB188}"/>
              </a:ext>
            </a:extLst>
          </p:cNvPr>
          <p:cNvSpPr>
            <a:spLocks noChangeArrowheads="1"/>
          </p:cNvSpPr>
          <p:nvPr/>
        </p:nvSpPr>
        <p:spPr bwMode="auto">
          <a:xfrm>
            <a:off x="6463680" y="2141240"/>
            <a:ext cx="1676400" cy="685800"/>
          </a:xfrm>
          <a:prstGeom prst="rect">
            <a:avLst/>
          </a:prstGeom>
          <a:solidFill>
            <a:srgbClr val="EAEAEA"/>
          </a:solidFill>
          <a:ln w="9525">
            <a:solidFill>
              <a:schemeClr val="tx1"/>
            </a:solidFill>
            <a:miter lim="800000"/>
            <a:headEnd/>
            <a:tailEnd/>
          </a:ln>
        </p:spPr>
        <p:txBody>
          <a:bodyPr wrap="none" anchor="ctr"/>
          <a:lstStyle/>
          <a:p>
            <a:pPr algn="ctr" eaLnBrk="0" hangingPunct="0"/>
            <a:r>
              <a:rPr lang="en-US">
                <a:cs typeface="MS PGothic" charset="0"/>
              </a:rPr>
              <a:t>seeker</a:t>
            </a:r>
          </a:p>
        </p:txBody>
      </p:sp>
      <p:sp>
        <p:nvSpPr>
          <p:cNvPr id="12" name="Text Box 9">
            <a:extLst>
              <a:ext uri="{FF2B5EF4-FFF2-40B4-BE49-F238E27FC236}">
                <a16:creationId xmlns:a16="http://schemas.microsoft.com/office/drawing/2014/main" id="{14C5E3FC-C7CB-1C27-AFC1-4B1E1388C53A}"/>
              </a:ext>
            </a:extLst>
          </p:cNvPr>
          <p:cNvSpPr txBox="1">
            <a:spLocks noChangeArrowheads="1"/>
          </p:cNvSpPr>
          <p:nvPr/>
        </p:nvSpPr>
        <p:spPr bwMode="auto">
          <a:xfrm rot="21593841">
            <a:off x="3616524" y="3013363"/>
            <a:ext cx="23134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sz="2200" b="1">
                <a:solidFill>
                  <a:schemeClr val="tx1"/>
                </a:solidFill>
                <a:latin typeface="Tahoma" charset="0"/>
                <a:ea typeface="MS PGothic" charset="0"/>
                <a:cs typeface="MS PGothic" charset="0"/>
              </a:defRPr>
            </a:lvl1pPr>
            <a:lvl2pPr marL="742950" indent="-285750" algn="ctr" eaLnBrk="0" hangingPunct="0">
              <a:defRPr sz="2200" b="1">
                <a:solidFill>
                  <a:schemeClr val="tx1"/>
                </a:solidFill>
                <a:latin typeface="Tahoma" charset="0"/>
                <a:ea typeface="MS PGothic" charset="0"/>
                <a:cs typeface="MS PGothic" charset="0"/>
              </a:defRPr>
            </a:lvl2pPr>
            <a:lvl3pPr marL="1143000" indent="-228600" algn="ctr" eaLnBrk="0" hangingPunct="0">
              <a:defRPr sz="2200" b="1">
                <a:solidFill>
                  <a:schemeClr val="tx1"/>
                </a:solidFill>
                <a:latin typeface="Tahoma" charset="0"/>
                <a:ea typeface="MS PGothic" charset="0"/>
                <a:cs typeface="MS PGothic" charset="0"/>
              </a:defRPr>
            </a:lvl3pPr>
            <a:lvl4pPr marL="1600200" indent="-228600" algn="ctr" eaLnBrk="0" hangingPunct="0">
              <a:defRPr sz="2200" b="1">
                <a:solidFill>
                  <a:schemeClr val="tx1"/>
                </a:solidFill>
                <a:latin typeface="Tahoma" charset="0"/>
                <a:ea typeface="MS PGothic" charset="0"/>
                <a:cs typeface="MS PGothic" charset="0"/>
              </a:defRPr>
            </a:lvl4pPr>
            <a:lvl5pPr marL="2057400" indent="-228600" algn="ctr" eaLnBrk="0" hangingPunct="0">
              <a:defRPr sz="2200" b="1">
                <a:solidFill>
                  <a:schemeClr val="tx1"/>
                </a:solidFill>
                <a:latin typeface="Tahoma" charset="0"/>
                <a:ea typeface="MS PGothic" charset="0"/>
                <a:cs typeface="MS PGothic" charset="0"/>
              </a:defRPr>
            </a:lvl5pPr>
            <a:lvl6pPr marL="25146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6pPr>
            <a:lvl7pPr marL="29718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7pPr>
            <a:lvl8pPr marL="34290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8pPr>
            <a:lvl9pPr marL="38862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9pPr>
          </a:lstStyle>
          <a:p>
            <a:r>
              <a:rPr lang="en-US" sz="1600" i="1" dirty="0"/>
              <a:t>Information System </a:t>
            </a:r>
            <a:endParaRPr lang="en-US" dirty="0"/>
          </a:p>
        </p:txBody>
      </p:sp>
      <p:sp>
        <p:nvSpPr>
          <p:cNvPr id="13" name="Line 10">
            <a:extLst>
              <a:ext uri="{FF2B5EF4-FFF2-40B4-BE49-F238E27FC236}">
                <a16:creationId xmlns:a16="http://schemas.microsoft.com/office/drawing/2014/main" id="{4279DD88-D229-85A8-3951-F3877C301479}"/>
              </a:ext>
            </a:extLst>
          </p:cNvPr>
          <p:cNvSpPr>
            <a:spLocks noChangeShapeType="1"/>
          </p:cNvSpPr>
          <p:nvPr/>
        </p:nvSpPr>
        <p:spPr bwMode="auto">
          <a:xfrm>
            <a:off x="901080" y="249684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 name="Line 11">
            <a:extLst>
              <a:ext uri="{FF2B5EF4-FFF2-40B4-BE49-F238E27FC236}">
                <a16:creationId xmlns:a16="http://schemas.microsoft.com/office/drawing/2014/main" id="{94414960-C0DE-AB88-51BB-5361A796F56B}"/>
              </a:ext>
            </a:extLst>
          </p:cNvPr>
          <p:cNvSpPr>
            <a:spLocks noChangeShapeType="1"/>
          </p:cNvSpPr>
          <p:nvPr/>
        </p:nvSpPr>
        <p:spPr bwMode="auto">
          <a:xfrm>
            <a:off x="8140080" y="249684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 name="Line 26">
            <a:extLst>
              <a:ext uri="{FF2B5EF4-FFF2-40B4-BE49-F238E27FC236}">
                <a16:creationId xmlns:a16="http://schemas.microsoft.com/office/drawing/2014/main" id="{B32D118E-AF74-F991-5020-9DAB94BC0574}"/>
              </a:ext>
            </a:extLst>
          </p:cNvPr>
          <p:cNvSpPr>
            <a:spLocks noChangeShapeType="1"/>
          </p:cNvSpPr>
          <p:nvPr/>
        </p:nvSpPr>
        <p:spPr bwMode="auto">
          <a:xfrm>
            <a:off x="5549280" y="2496840"/>
            <a:ext cx="914400" cy="2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28">
            <a:extLst>
              <a:ext uri="{FF2B5EF4-FFF2-40B4-BE49-F238E27FC236}">
                <a16:creationId xmlns:a16="http://schemas.microsoft.com/office/drawing/2014/main" id="{45E1A8CD-1ABE-1542-727D-5E8DB041F59B}"/>
              </a:ext>
            </a:extLst>
          </p:cNvPr>
          <p:cNvSpPr>
            <a:spLocks noChangeShapeType="1"/>
          </p:cNvSpPr>
          <p:nvPr/>
        </p:nvSpPr>
        <p:spPr bwMode="auto">
          <a:xfrm>
            <a:off x="2958480" y="252224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 name="TextBox 20">
            <a:extLst>
              <a:ext uri="{FF2B5EF4-FFF2-40B4-BE49-F238E27FC236}">
                <a16:creationId xmlns:a16="http://schemas.microsoft.com/office/drawing/2014/main" id="{36F674C5-6913-FE72-593F-E54693F7D876}"/>
              </a:ext>
            </a:extLst>
          </p:cNvPr>
          <p:cNvSpPr txBox="1"/>
          <p:nvPr/>
        </p:nvSpPr>
        <p:spPr>
          <a:xfrm>
            <a:off x="807839" y="3248919"/>
            <a:ext cx="2342728" cy="769441"/>
          </a:xfrm>
          <a:prstGeom prst="rect">
            <a:avLst/>
          </a:prstGeom>
          <a:noFill/>
        </p:spPr>
        <p:txBody>
          <a:bodyPr wrap="square" rtlCol="0">
            <a:spAutoFit/>
          </a:bodyPr>
          <a:lstStyle/>
          <a:p>
            <a:r>
              <a:rPr lang="en-GB" dirty="0"/>
              <a:t>Information Source</a:t>
            </a:r>
          </a:p>
        </p:txBody>
      </p:sp>
      <p:sp>
        <p:nvSpPr>
          <p:cNvPr id="22" name="TextBox 21">
            <a:extLst>
              <a:ext uri="{FF2B5EF4-FFF2-40B4-BE49-F238E27FC236}">
                <a16:creationId xmlns:a16="http://schemas.microsoft.com/office/drawing/2014/main" id="{7C7B568D-CB5A-C813-D25D-769DA4D91C98}"/>
              </a:ext>
            </a:extLst>
          </p:cNvPr>
          <p:cNvSpPr txBox="1"/>
          <p:nvPr/>
        </p:nvSpPr>
        <p:spPr>
          <a:xfrm>
            <a:off x="6660232" y="3217516"/>
            <a:ext cx="2342728" cy="769441"/>
          </a:xfrm>
          <a:prstGeom prst="rect">
            <a:avLst/>
          </a:prstGeom>
          <a:noFill/>
        </p:spPr>
        <p:txBody>
          <a:bodyPr wrap="square" rtlCol="0">
            <a:spAutoFit/>
          </a:bodyPr>
          <a:lstStyle/>
          <a:p>
            <a:r>
              <a:rPr lang="en-GB" dirty="0"/>
              <a:t>Information beneficiary</a:t>
            </a:r>
          </a:p>
        </p:txBody>
      </p:sp>
      <p:cxnSp>
        <p:nvCxnSpPr>
          <p:cNvPr id="24" name="Straight Arrow Connector 23">
            <a:extLst>
              <a:ext uri="{FF2B5EF4-FFF2-40B4-BE49-F238E27FC236}">
                <a16:creationId xmlns:a16="http://schemas.microsoft.com/office/drawing/2014/main" id="{CBD428D1-D9E1-0811-1FFC-372AF2495BDB}"/>
              </a:ext>
            </a:extLst>
          </p:cNvPr>
          <p:cNvCxnSpPr/>
          <p:nvPr/>
        </p:nvCxnSpPr>
        <p:spPr bwMode="auto">
          <a:xfrm>
            <a:off x="3150567" y="3789040"/>
            <a:ext cx="3149625" cy="0"/>
          </a:xfrm>
          <a:prstGeom prst="straightConnector1">
            <a:avLst/>
          </a:prstGeom>
          <a:ln>
            <a:headEnd type="none" w="med" len="med"/>
            <a:tailEnd type="triangle"/>
          </a:ln>
        </p:spPr>
        <p:style>
          <a:lnRef idx="3">
            <a:schemeClr val="accent4"/>
          </a:lnRef>
          <a:fillRef idx="0">
            <a:schemeClr val="accent4"/>
          </a:fillRef>
          <a:effectRef idx="2">
            <a:schemeClr val="accent4"/>
          </a:effectRef>
          <a:fontRef idx="minor">
            <a:schemeClr val="tx1"/>
          </a:fontRef>
        </p:style>
      </p:cxnSp>
      <p:sp>
        <p:nvSpPr>
          <p:cNvPr id="25" name="TextBox 24">
            <a:extLst>
              <a:ext uri="{FF2B5EF4-FFF2-40B4-BE49-F238E27FC236}">
                <a16:creationId xmlns:a16="http://schemas.microsoft.com/office/drawing/2014/main" id="{EA9EF188-02BD-9C28-9A3F-596353C14A9F}"/>
              </a:ext>
            </a:extLst>
          </p:cNvPr>
          <p:cNvSpPr txBox="1"/>
          <p:nvPr/>
        </p:nvSpPr>
        <p:spPr>
          <a:xfrm>
            <a:off x="3415678" y="4537505"/>
            <a:ext cx="2984731" cy="430887"/>
          </a:xfrm>
          <a:prstGeom prst="rect">
            <a:avLst/>
          </a:prstGeom>
          <a:noFill/>
        </p:spPr>
        <p:txBody>
          <a:bodyPr wrap="square" rtlCol="0">
            <a:spAutoFit/>
          </a:bodyPr>
          <a:lstStyle/>
          <a:p>
            <a:r>
              <a:rPr lang="en-GB" dirty="0"/>
              <a:t>University Library</a:t>
            </a:r>
          </a:p>
        </p:txBody>
      </p:sp>
      <p:sp>
        <p:nvSpPr>
          <p:cNvPr id="26" name="TextBox 25">
            <a:extLst>
              <a:ext uri="{FF2B5EF4-FFF2-40B4-BE49-F238E27FC236}">
                <a16:creationId xmlns:a16="http://schemas.microsoft.com/office/drawing/2014/main" id="{7BF28B94-4E74-A716-CDC4-3449E77BED6C}"/>
              </a:ext>
            </a:extLst>
          </p:cNvPr>
          <p:cNvSpPr txBox="1"/>
          <p:nvPr/>
        </p:nvSpPr>
        <p:spPr>
          <a:xfrm>
            <a:off x="3415677" y="4972324"/>
            <a:ext cx="2984731" cy="430887"/>
          </a:xfrm>
          <a:prstGeom prst="rect">
            <a:avLst/>
          </a:prstGeom>
          <a:noFill/>
        </p:spPr>
        <p:txBody>
          <a:bodyPr wrap="square" rtlCol="0">
            <a:spAutoFit/>
          </a:bodyPr>
          <a:lstStyle/>
          <a:p>
            <a:r>
              <a:rPr lang="en-GB" dirty="0"/>
              <a:t>Wikipedia </a:t>
            </a:r>
          </a:p>
        </p:txBody>
      </p:sp>
      <p:sp>
        <p:nvSpPr>
          <p:cNvPr id="27" name="TextBox 26">
            <a:extLst>
              <a:ext uri="{FF2B5EF4-FFF2-40B4-BE49-F238E27FC236}">
                <a16:creationId xmlns:a16="http://schemas.microsoft.com/office/drawing/2014/main" id="{FEE3B97F-7E55-37E1-3D51-0A0F695188C4}"/>
              </a:ext>
            </a:extLst>
          </p:cNvPr>
          <p:cNvSpPr txBox="1"/>
          <p:nvPr/>
        </p:nvSpPr>
        <p:spPr>
          <a:xfrm>
            <a:off x="3434730" y="5347319"/>
            <a:ext cx="2984731" cy="430887"/>
          </a:xfrm>
          <a:prstGeom prst="rect">
            <a:avLst/>
          </a:prstGeom>
          <a:noFill/>
        </p:spPr>
        <p:txBody>
          <a:bodyPr wrap="square" rtlCol="0">
            <a:spAutoFit/>
          </a:bodyPr>
          <a:lstStyle/>
          <a:p>
            <a:r>
              <a:rPr lang="en-GB" dirty="0"/>
              <a:t>DVLA</a:t>
            </a:r>
          </a:p>
        </p:txBody>
      </p:sp>
      <p:sp>
        <p:nvSpPr>
          <p:cNvPr id="28" name="TextBox 27">
            <a:extLst>
              <a:ext uri="{FF2B5EF4-FFF2-40B4-BE49-F238E27FC236}">
                <a16:creationId xmlns:a16="http://schemas.microsoft.com/office/drawing/2014/main" id="{7FB9D848-C774-537B-AFEF-A6A7BB61F7D3}"/>
              </a:ext>
            </a:extLst>
          </p:cNvPr>
          <p:cNvSpPr txBox="1"/>
          <p:nvPr/>
        </p:nvSpPr>
        <p:spPr>
          <a:xfrm>
            <a:off x="3415679" y="5691474"/>
            <a:ext cx="2984731" cy="430887"/>
          </a:xfrm>
          <a:prstGeom prst="rect">
            <a:avLst/>
          </a:prstGeom>
          <a:noFill/>
        </p:spPr>
        <p:txBody>
          <a:bodyPr wrap="square" rtlCol="0">
            <a:spAutoFit/>
          </a:bodyPr>
          <a:lstStyle/>
          <a:p>
            <a:r>
              <a:rPr lang="en-GB" dirty="0"/>
              <a:t>Computer</a:t>
            </a:r>
          </a:p>
        </p:txBody>
      </p:sp>
      <p:sp>
        <p:nvSpPr>
          <p:cNvPr id="29" name="TextBox 28">
            <a:extLst>
              <a:ext uri="{FF2B5EF4-FFF2-40B4-BE49-F238E27FC236}">
                <a16:creationId xmlns:a16="http://schemas.microsoft.com/office/drawing/2014/main" id="{5C0F132A-1ED4-902D-F882-8923E9D87F9A}"/>
              </a:ext>
            </a:extLst>
          </p:cNvPr>
          <p:cNvSpPr txBox="1"/>
          <p:nvPr/>
        </p:nvSpPr>
        <p:spPr>
          <a:xfrm>
            <a:off x="3401667" y="6073574"/>
            <a:ext cx="2984731" cy="430887"/>
          </a:xfrm>
          <a:prstGeom prst="rect">
            <a:avLst/>
          </a:prstGeom>
          <a:noFill/>
        </p:spPr>
        <p:txBody>
          <a:bodyPr wrap="square" rtlCol="0">
            <a:spAutoFit/>
          </a:bodyPr>
          <a:lstStyle/>
          <a:p>
            <a:r>
              <a:rPr lang="en-GB" dirty="0"/>
              <a:t>Internet</a:t>
            </a:r>
          </a:p>
        </p:txBody>
      </p:sp>
      <p:sp>
        <p:nvSpPr>
          <p:cNvPr id="30" name="TextBox 29">
            <a:extLst>
              <a:ext uri="{FF2B5EF4-FFF2-40B4-BE49-F238E27FC236}">
                <a16:creationId xmlns:a16="http://schemas.microsoft.com/office/drawing/2014/main" id="{ADE30DC3-BADF-26D0-6504-6515A6418731}"/>
              </a:ext>
            </a:extLst>
          </p:cNvPr>
          <p:cNvSpPr txBox="1"/>
          <p:nvPr/>
        </p:nvSpPr>
        <p:spPr>
          <a:xfrm>
            <a:off x="6551704" y="4559492"/>
            <a:ext cx="1772386" cy="430887"/>
          </a:xfrm>
          <a:prstGeom prst="rect">
            <a:avLst/>
          </a:prstGeom>
          <a:noFill/>
        </p:spPr>
        <p:txBody>
          <a:bodyPr wrap="square" rtlCol="0">
            <a:spAutoFit/>
          </a:bodyPr>
          <a:lstStyle/>
          <a:p>
            <a:r>
              <a:rPr lang="en-GB" dirty="0"/>
              <a:t>Telephone</a:t>
            </a:r>
          </a:p>
        </p:txBody>
      </p:sp>
      <p:sp>
        <p:nvSpPr>
          <p:cNvPr id="31" name="TextBox 30">
            <a:extLst>
              <a:ext uri="{FF2B5EF4-FFF2-40B4-BE49-F238E27FC236}">
                <a16:creationId xmlns:a16="http://schemas.microsoft.com/office/drawing/2014/main" id="{3517F892-78EF-61F2-C0B5-1C3091235E55}"/>
              </a:ext>
            </a:extLst>
          </p:cNvPr>
          <p:cNvSpPr txBox="1"/>
          <p:nvPr/>
        </p:nvSpPr>
        <p:spPr>
          <a:xfrm>
            <a:off x="6551704" y="5055301"/>
            <a:ext cx="1772386" cy="430887"/>
          </a:xfrm>
          <a:prstGeom prst="rect">
            <a:avLst/>
          </a:prstGeom>
          <a:noFill/>
        </p:spPr>
        <p:txBody>
          <a:bodyPr wrap="square" rtlCol="0">
            <a:spAutoFit/>
          </a:bodyPr>
          <a:lstStyle/>
          <a:p>
            <a:r>
              <a:rPr lang="en-GB" dirty="0"/>
              <a:t>Television</a:t>
            </a:r>
          </a:p>
        </p:txBody>
      </p:sp>
      <p:sp>
        <p:nvSpPr>
          <p:cNvPr id="32" name="TextBox 31">
            <a:extLst>
              <a:ext uri="{FF2B5EF4-FFF2-40B4-BE49-F238E27FC236}">
                <a16:creationId xmlns:a16="http://schemas.microsoft.com/office/drawing/2014/main" id="{FABF8DED-F53C-CF06-E216-1B7D6FD473B1}"/>
              </a:ext>
            </a:extLst>
          </p:cNvPr>
          <p:cNvSpPr txBox="1"/>
          <p:nvPr/>
        </p:nvSpPr>
        <p:spPr>
          <a:xfrm>
            <a:off x="6571311" y="5541726"/>
            <a:ext cx="1772386" cy="430887"/>
          </a:xfrm>
          <a:prstGeom prst="rect">
            <a:avLst/>
          </a:prstGeom>
          <a:noFill/>
        </p:spPr>
        <p:txBody>
          <a:bodyPr wrap="square" rtlCol="0">
            <a:spAutoFit/>
          </a:bodyPr>
          <a:lstStyle/>
          <a:p>
            <a:r>
              <a:rPr lang="en-GB" dirty="0"/>
              <a:t>Newspaper</a:t>
            </a:r>
          </a:p>
        </p:txBody>
      </p:sp>
      <p:sp>
        <p:nvSpPr>
          <p:cNvPr id="33" name="TextBox 32">
            <a:extLst>
              <a:ext uri="{FF2B5EF4-FFF2-40B4-BE49-F238E27FC236}">
                <a16:creationId xmlns:a16="http://schemas.microsoft.com/office/drawing/2014/main" id="{57C8A89C-E9A7-F61C-1F2F-84D41EC7E29D}"/>
              </a:ext>
            </a:extLst>
          </p:cNvPr>
          <p:cNvSpPr txBox="1"/>
          <p:nvPr/>
        </p:nvSpPr>
        <p:spPr>
          <a:xfrm>
            <a:off x="6599303" y="6073375"/>
            <a:ext cx="1772386" cy="430887"/>
          </a:xfrm>
          <a:prstGeom prst="rect">
            <a:avLst/>
          </a:prstGeom>
          <a:noFill/>
        </p:spPr>
        <p:txBody>
          <a:bodyPr wrap="square" rtlCol="0">
            <a:spAutoFit/>
          </a:bodyPr>
          <a:lstStyle/>
          <a:p>
            <a:r>
              <a:rPr lang="en-GB" dirty="0"/>
              <a:t>Atlas </a:t>
            </a:r>
          </a:p>
        </p:txBody>
      </p:sp>
    </p:spTree>
    <p:extLst>
      <p:ext uri="{BB962C8B-B14F-4D97-AF65-F5344CB8AC3E}">
        <p14:creationId xmlns:p14="http://schemas.microsoft.com/office/powerpoint/2010/main" val="2083178621"/>
      </p:ext>
    </p:extLst>
  </p:cSld>
  <p:clrMapOvr>
    <a:masterClrMapping/>
  </p:clrMapOvr>
  <p:transition spd="slow">
    <p:zoom dir="in"/>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293E7-AB81-9582-AC2A-8A9E33870CF7}"/>
              </a:ext>
            </a:extLst>
          </p:cNvPr>
          <p:cNvSpPr>
            <a:spLocks noGrp="1"/>
          </p:cNvSpPr>
          <p:nvPr>
            <p:ph type="title"/>
          </p:nvPr>
        </p:nvSpPr>
        <p:spPr>
          <a:xfrm>
            <a:off x="1403648" y="373856"/>
            <a:ext cx="7206952" cy="685800"/>
          </a:xfrm>
        </p:spPr>
        <p:txBody>
          <a:bodyPr/>
          <a:lstStyle/>
          <a:p>
            <a:r>
              <a:rPr lang="en-GB" dirty="0"/>
              <a:t>5 Components of an information System</a:t>
            </a:r>
          </a:p>
        </p:txBody>
      </p:sp>
      <p:sp>
        <p:nvSpPr>
          <p:cNvPr id="3" name="Footer Placeholder 2">
            <a:extLst>
              <a:ext uri="{FF2B5EF4-FFF2-40B4-BE49-F238E27FC236}">
                <a16:creationId xmlns:a16="http://schemas.microsoft.com/office/drawing/2014/main" id="{57E9CBDB-E08F-5048-A800-BA5AA176CC24}"/>
              </a:ext>
            </a:extLst>
          </p:cNvPr>
          <p:cNvSpPr>
            <a:spLocks noGrp="1"/>
          </p:cNvSpPr>
          <p:nvPr>
            <p:ph type="ftr" sz="quarter" idx="11"/>
          </p:nvPr>
        </p:nvSpPr>
        <p:spPr/>
        <p:txBody>
          <a:bodyPr/>
          <a:lstStyle/>
          <a:p>
            <a:pPr algn="l"/>
            <a:r>
              <a:rPr lang="en-GB"/>
              <a:t>CIS041-3 Advanced Information Technology</a:t>
            </a:r>
            <a:endParaRPr lang="en-US" dirty="0"/>
          </a:p>
        </p:txBody>
      </p:sp>
      <p:sp>
        <p:nvSpPr>
          <p:cNvPr id="5" name="TextBox 4">
            <a:extLst>
              <a:ext uri="{FF2B5EF4-FFF2-40B4-BE49-F238E27FC236}">
                <a16:creationId xmlns:a16="http://schemas.microsoft.com/office/drawing/2014/main" id="{AED8D74B-342F-CE42-6E7A-CE23A41462F5}"/>
              </a:ext>
            </a:extLst>
          </p:cNvPr>
          <p:cNvSpPr txBox="1"/>
          <p:nvPr/>
        </p:nvSpPr>
        <p:spPr>
          <a:xfrm>
            <a:off x="1547664" y="2060848"/>
            <a:ext cx="5238328" cy="3178049"/>
          </a:xfrm>
          <a:prstGeom prst="rect">
            <a:avLst/>
          </a:prstGeom>
          <a:noFill/>
        </p:spPr>
        <p:txBody>
          <a:bodyPr wrap="square">
            <a:spAutoFit/>
          </a:bodyPr>
          <a:lstStyle/>
          <a:p>
            <a:pPr marL="468000" indent="-457200">
              <a:lnSpc>
                <a:spcPct val="150000"/>
              </a:lnSpc>
              <a:spcBef>
                <a:spcPts val="600"/>
              </a:spcBef>
              <a:spcAft>
                <a:spcPts val="600"/>
              </a:spcAft>
              <a:buFont typeface="+mj-lt"/>
              <a:buAutoNum type="arabicPeriod"/>
            </a:pPr>
            <a:r>
              <a:rPr lang="en-GB" dirty="0">
                <a:solidFill>
                  <a:srgbClr val="0070C0"/>
                </a:solidFill>
              </a:rPr>
              <a:t>Hardware</a:t>
            </a:r>
          </a:p>
          <a:p>
            <a:pPr marL="468000" indent="-457200">
              <a:lnSpc>
                <a:spcPct val="150000"/>
              </a:lnSpc>
              <a:spcBef>
                <a:spcPts val="600"/>
              </a:spcBef>
              <a:spcAft>
                <a:spcPts val="600"/>
              </a:spcAft>
              <a:buFont typeface="+mj-lt"/>
              <a:buAutoNum type="arabicPeriod"/>
            </a:pPr>
            <a:r>
              <a:rPr lang="en-GB" dirty="0">
                <a:solidFill>
                  <a:srgbClr val="0070C0"/>
                </a:solidFill>
              </a:rPr>
              <a:t>Software</a:t>
            </a:r>
          </a:p>
          <a:p>
            <a:pPr marL="468000" indent="-457200">
              <a:lnSpc>
                <a:spcPct val="150000"/>
              </a:lnSpc>
              <a:spcBef>
                <a:spcPts val="600"/>
              </a:spcBef>
              <a:spcAft>
                <a:spcPts val="600"/>
              </a:spcAft>
              <a:buFont typeface="+mj-lt"/>
              <a:buAutoNum type="arabicPeriod"/>
            </a:pPr>
            <a:r>
              <a:rPr lang="en-GB" dirty="0">
                <a:solidFill>
                  <a:srgbClr val="0070C0"/>
                </a:solidFill>
              </a:rPr>
              <a:t>Data</a:t>
            </a:r>
          </a:p>
          <a:p>
            <a:pPr marL="468000" indent="-457200">
              <a:lnSpc>
                <a:spcPct val="150000"/>
              </a:lnSpc>
              <a:spcBef>
                <a:spcPts val="600"/>
              </a:spcBef>
              <a:spcAft>
                <a:spcPts val="600"/>
              </a:spcAft>
              <a:buFont typeface="+mj-lt"/>
              <a:buAutoNum type="arabicPeriod"/>
            </a:pPr>
            <a:r>
              <a:rPr lang="en-GB" dirty="0"/>
              <a:t>People</a:t>
            </a:r>
          </a:p>
          <a:p>
            <a:pPr marL="468000" indent="-457200">
              <a:lnSpc>
                <a:spcPct val="150000"/>
              </a:lnSpc>
              <a:spcBef>
                <a:spcPts val="600"/>
              </a:spcBef>
              <a:spcAft>
                <a:spcPts val="600"/>
              </a:spcAft>
              <a:buFont typeface="+mj-lt"/>
              <a:buAutoNum type="arabicPeriod"/>
            </a:pPr>
            <a:r>
              <a:rPr lang="en-GB" dirty="0"/>
              <a:t>Process</a:t>
            </a:r>
          </a:p>
        </p:txBody>
      </p:sp>
      <p:pic>
        <p:nvPicPr>
          <p:cNvPr id="6" name="Picture 5">
            <a:extLst>
              <a:ext uri="{FF2B5EF4-FFF2-40B4-BE49-F238E27FC236}">
                <a16:creationId xmlns:a16="http://schemas.microsoft.com/office/drawing/2014/main" id="{69E53F47-97C7-9B31-0088-293126732D4B}"/>
              </a:ext>
            </a:extLst>
          </p:cNvPr>
          <p:cNvPicPr>
            <a:picLocks noChangeAspect="1"/>
          </p:cNvPicPr>
          <p:nvPr/>
        </p:nvPicPr>
        <p:blipFill rotWithShape="1">
          <a:blip r:embed="rId2"/>
          <a:srcRect b="51050"/>
          <a:stretch/>
        </p:blipFill>
        <p:spPr>
          <a:xfrm>
            <a:off x="5148064" y="2060848"/>
            <a:ext cx="2906613" cy="3356992"/>
          </a:xfrm>
          <a:prstGeom prst="rect">
            <a:avLst/>
          </a:prstGeom>
        </p:spPr>
      </p:pic>
    </p:spTree>
    <p:extLst>
      <p:ext uri="{BB962C8B-B14F-4D97-AF65-F5344CB8AC3E}">
        <p14:creationId xmlns:p14="http://schemas.microsoft.com/office/powerpoint/2010/main" val="3882195635"/>
      </p:ext>
    </p:extLst>
  </p:cSld>
  <p:clrMapOvr>
    <a:masterClrMapping/>
  </p:clrMapOvr>
  <p:transition spd="slow">
    <p:zoom dir="in"/>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Paper-based Information Systems</a:t>
            </a:r>
            <a:endParaRPr lang="en-US" dirty="0"/>
          </a:p>
        </p:txBody>
      </p:sp>
      <p:sp>
        <p:nvSpPr>
          <p:cNvPr id="3" name="Content Placeholder 2"/>
          <p:cNvSpPr>
            <a:spLocks noGrp="1"/>
          </p:cNvSpPr>
          <p:nvPr>
            <p:ph idx="1"/>
          </p:nvPr>
        </p:nvSpPr>
        <p:spPr>
          <a:xfrm>
            <a:off x="1043608" y="1556792"/>
            <a:ext cx="7566992" cy="4680520"/>
          </a:xfrm>
        </p:spPr>
        <p:txBody>
          <a:bodyPr/>
          <a:lstStyle/>
          <a:p>
            <a:r>
              <a:rPr lang="en-US" dirty="0"/>
              <a:t>Card Indexes – paper-based</a:t>
            </a:r>
          </a:p>
          <a:p>
            <a:r>
              <a:rPr lang="en-US" dirty="0"/>
              <a:t>Separate systems </a:t>
            </a:r>
          </a:p>
          <a:p>
            <a:pPr lvl="1"/>
            <a:r>
              <a:rPr lang="en-US" dirty="0"/>
              <a:t>Separate files/programs for each application (payroll, personnel, accounts, ….)</a:t>
            </a:r>
          </a:p>
          <a:p>
            <a:r>
              <a:rPr lang="en-GB" dirty="0"/>
              <a:t>Causes</a:t>
            </a:r>
            <a:endParaRPr lang="en-US" dirty="0"/>
          </a:p>
          <a:p>
            <a:pPr lvl="1"/>
            <a:r>
              <a:rPr lang="en-US" dirty="0"/>
              <a:t>Duplication</a:t>
            </a:r>
          </a:p>
          <a:p>
            <a:pPr lvl="1"/>
            <a:r>
              <a:rPr lang="en-US" dirty="0"/>
              <a:t>Inconsistency  </a:t>
            </a:r>
          </a:p>
          <a:p>
            <a:pPr lvl="1"/>
            <a:r>
              <a:rPr lang="en-US" dirty="0"/>
              <a:t>Redundancy</a:t>
            </a:r>
          </a:p>
          <a:p>
            <a:pPr lvl="1"/>
            <a:r>
              <a:rPr lang="en-US" dirty="0"/>
              <a:t>Lack of integration and control</a:t>
            </a:r>
          </a:p>
          <a:p>
            <a:endParaRPr lang="en-US" dirty="0"/>
          </a:p>
        </p:txBody>
      </p:sp>
      <p:graphicFrame>
        <p:nvGraphicFramePr>
          <p:cNvPr id="59394" name="Object 2"/>
          <p:cNvGraphicFramePr>
            <a:graphicFrameLocks noChangeAspect="1"/>
          </p:cNvGraphicFramePr>
          <p:nvPr/>
        </p:nvGraphicFramePr>
        <p:xfrm>
          <a:off x="6444208" y="3429000"/>
          <a:ext cx="2209800" cy="1854200"/>
        </p:xfrm>
        <a:graphic>
          <a:graphicData uri="http://schemas.openxmlformats.org/presentationml/2006/ole">
            <mc:AlternateContent xmlns:mc="http://schemas.openxmlformats.org/markup-compatibility/2006">
              <mc:Choice xmlns:v="urn:schemas-microsoft-com:vml" Requires="v">
                <p:oleObj name="Clip" r:id="rId3" imgW="1328420" imgH="1117600" progId="">
                  <p:embed/>
                </p:oleObj>
              </mc:Choice>
              <mc:Fallback>
                <p:oleObj name="Clip" r:id="rId3" imgW="1328420" imgH="1117600" progId="">
                  <p:embed/>
                  <p:pic>
                    <p:nvPicPr>
                      <p:cNvPr id="59394" name="Object 2"/>
                      <p:cNvPicPr>
                        <a:picLocks noChangeAspect="1" noChangeArrowheads="1"/>
                      </p:cNvPicPr>
                      <p:nvPr/>
                    </p:nvPicPr>
                    <p:blipFill>
                      <a:blip r:embed="rId4">
                        <a:lum contrast="-48000"/>
                        <a:extLst>
                          <a:ext uri="{28A0092B-C50C-407E-A947-70E740481C1C}">
                            <a14:useLocalDpi xmlns:a14="http://schemas.microsoft.com/office/drawing/2010/main" val="0"/>
                          </a:ext>
                        </a:extLst>
                      </a:blip>
                      <a:srcRect/>
                      <a:stretch>
                        <a:fillRect/>
                      </a:stretch>
                    </p:blipFill>
                    <p:spPr bwMode="auto">
                      <a:xfrm>
                        <a:off x="6444208" y="3429000"/>
                        <a:ext cx="2209800" cy="185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395" name="Object 3"/>
          <p:cNvGraphicFramePr>
            <a:graphicFrameLocks noChangeAspect="1"/>
          </p:cNvGraphicFramePr>
          <p:nvPr/>
        </p:nvGraphicFramePr>
        <p:xfrm>
          <a:off x="7164288" y="1628800"/>
          <a:ext cx="1143000" cy="952500"/>
        </p:xfrm>
        <a:graphic>
          <a:graphicData uri="http://schemas.openxmlformats.org/presentationml/2006/ole">
            <mc:AlternateContent xmlns:mc="http://schemas.openxmlformats.org/markup-compatibility/2006">
              <mc:Choice xmlns:v="urn:schemas-microsoft-com:vml" Requires="v">
                <p:oleObj name="Clip" r:id="rId5" imgW="1328420" imgH="1117600" progId="">
                  <p:embed/>
                </p:oleObj>
              </mc:Choice>
              <mc:Fallback>
                <p:oleObj name="Clip" r:id="rId5" imgW="1328420" imgH="1117600" progId="">
                  <p:embed/>
                  <p:pic>
                    <p:nvPicPr>
                      <p:cNvPr id="59395" name="Object 3"/>
                      <p:cNvPicPr>
                        <a:picLocks noChangeAspect="1" noChangeArrowheads="1"/>
                      </p:cNvPicPr>
                      <p:nvPr/>
                    </p:nvPicPr>
                    <p:blipFill>
                      <a:blip r:embed="rId4">
                        <a:lum contrast="-48000"/>
                        <a:extLst>
                          <a:ext uri="{28A0092B-C50C-407E-A947-70E740481C1C}">
                            <a14:useLocalDpi xmlns:a14="http://schemas.microsoft.com/office/drawing/2010/main" val="0"/>
                          </a:ext>
                        </a:extLst>
                      </a:blip>
                      <a:srcRect/>
                      <a:stretch>
                        <a:fillRect/>
                      </a:stretch>
                    </p:blipFill>
                    <p:spPr bwMode="auto">
                      <a:xfrm>
                        <a:off x="7164288" y="1628800"/>
                        <a:ext cx="11430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Footer Placeholder 4">
            <a:extLst>
              <a:ext uri="{FF2B5EF4-FFF2-40B4-BE49-F238E27FC236}">
                <a16:creationId xmlns:a16="http://schemas.microsoft.com/office/drawing/2014/main" id="{02782EA2-C7ED-45A8-A7D2-DD763954541E}"/>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627865901"/>
      </p:ext>
    </p:extLst>
  </p:cSld>
  <p:clrMapOvr>
    <a:masterClrMapping/>
  </p:clrMapOvr>
  <p:transition spd="slow">
    <p:zoom dir="in"/>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Paper-based Information Systems</a:t>
            </a:r>
            <a:endParaRPr lang="en-US" sz="3200" dirty="0"/>
          </a:p>
        </p:txBody>
      </p:sp>
      <p:sp>
        <p:nvSpPr>
          <p:cNvPr id="3" name="Content Placeholder 2"/>
          <p:cNvSpPr>
            <a:spLocks noGrp="1"/>
          </p:cNvSpPr>
          <p:nvPr>
            <p:ph idx="1"/>
          </p:nvPr>
        </p:nvSpPr>
        <p:spPr>
          <a:xfrm>
            <a:off x="971600" y="1636710"/>
            <a:ext cx="7010400" cy="4680520"/>
          </a:xfrm>
        </p:spPr>
        <p:txBody>
          <a:bodyPr/>
          <a:lstStyle/>
          <a:p>
            <a:r>
              <a:rPr lang="en-US" dirty="0"/>
              <a:t>Advantages?</a:t>
            </a:r>
          </a:p>
          <a:p>
            <a:pPr lvl="1"/>
            <a:r>
              <a:rPr lang="en-US" dirty="0"/>
              <a:t>Cheap; easy to use</a:t>
            </a:r>
          </a:p>
          <a:p>
            <a:pPr lvl="1"/>
            <a:endParaRPr lang="en-US" dirty="0"/>
          </a:p>
          <a:p>
            <a:r>
              <a:rPr lang="en-US" dirty="0"/>
              <a:t>Disadvantages?</a:t>
            </a:r>
          </a:p>
          <a:p>
            <a:pPr lvl="1"/>
            <a:r>
              <a:rPr lang="en-US" dirty="0"/>
              <a:t>No ‘ad hoc’ queries</a:t>
            </a:r>
          </a:p>
          <a:p>
            <a:pPr lvl="1"/>
            <a:r>
              <a:rPr lang="en-US" dirty="0"/>
              <a:t>No sharing</a:t>
            </a:r>
          </a:p>
          <a:p>
            <a:pPr lvl="1"/>
            <a:r>
              <a:rPr lang="en-US" dirty="0"/>
              <a:t>Large physical foot-print</a:t>
            </a:r>
          </a:p>
          <a:p>
            <a:endParaRPr lang="en-US" dirty="0"/>
          </a:p>
        </p:txBody>
      </p:sp>
      <p:sp>
        <p:nvSpPr>
          <p:cNvPr id="5" name="Footer Placeholder 4">
            <a:extLst>
              <a:ext uri="{FF2B5EF4-FFF2-40B4-BE49-F238E27FC236}">
                <a16:creationId xmlns:a16="http://schemas.microsoft.com/office/drawing/2014/main" id="{B4BB0223-5914-4347-BBBC-CD28708C72C7}"/>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1387565953"/>
      </p:ext>
    </p:extLst>
  </p:cSld>
  <p:clrMapOvr>
    <a:masterClrMapping/>
  </p:clrMapOvr>
  <p:transition spd="slow">
    <p:zoom dir="in"/>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447142"/>
            <a:ext cx="7278960" cy="685800"/>
          </a:xfrm>
        </p:spPr>
        <p:txBody>
          <a:bodyPr>
            <a:normAutofit fontScale="90000"/>
          </a:bodyPr>
          <a:lstStyle/>
          <a:p>
            <a:r>
              <a:rPr lang="en-GB" dirty="0"/>
              <a:t>Computer-based information systems</a:t>
            </a:r>
            <a:endParaRPr lang="en-US" dirty="0"/>
          </a:p>
        </p:txBody>
      </p:sp>
      <p:sp>
        <p:nvSpPr>
          <p:cNvPr id="3" name="Content Placeholder 2"/>
          <p:cNvSpPr>
            <a:spLocks noGrp="1"/>
          </p:cNvSpPr>
          <p:nvPr>
            <p:ph idx="1"/>
          </p:nvPr>
        </p:nvSpPr>
        <p:spPr>
          <a:xfrm>
            <a:off x="498004" y="1380870"/>
            <a:ext cx="6576020" cy="5029987"/>
          </a:xfrm>
        </p:spPr>
        <p:txBody>
          <a:bodyPr/>
          <a:lstStyle/>
          <a:p>
            <a:r>
              <a:rPr lang="en-GB" dirty="0"/>
              <a:t>Database</a:t>
            </a:r>
          </a:p>
          <a:p>
            <a:pPr marL="0" indent="0">
              <a:buNone/>
            </a:pPr>
            <a:r>
              <a:rPr lang="en-US" b="1" dirty="0"/>
              <a:t>“A shared collection of logically related data (and a description of this data), designed to meet the information needs of an organization.”  </a:t>
            </a:r>
            <a:r>
              <a:rPr lang="en-US" dirty="0"/>
              <a:t>(Connolly &amp; </a:t>
            </a:r>
            <a:r>
              <a:rPr lang="en-US" dirty="0" err="1"/>
              <a:t>Begg</a:t>
            </a:r>
            <a:r>
              <a:rPr lang="en-US" dirty="0"/>
              <a:t> 2002)</a:t>
            </a:r>
          </a:p>
          <a:p>
            <a:r>
              <a:rPr lang="en-GB" dirty="0"/>
              <a:t>Database management systems</a:t>
            </a:r>
          </a:p>
          <a:p>
            <a:pPr marL="1103312" lvl="1" indent="-342900"/>
            <a:r>
              <a:rPr lang="en-US" dirty="0"/>
              <a:t>Structured – Relation Databases</a:t>
            </a:r>
          </a:p>
          <a:p>
            <a:pPr marL="1103312" lvl="1" indent="-342900"/>
            <a:r>
              <a:rPr lang="en-US" dirty="0"/>
              <a:t>Non-structured – NoSQL</a:t>
            </a:r>
          </a:p>
          <a:p>
            <a:pPr marL="1103312" lvl="1" indent="-342900"/>
            <a:r>
              <a:rPr lang="en-US" dirty="0"/>
              <a:t>Graph database – Neo4j</a:t>
            </a:r>
          </a:p>
          <a:p>
            <a:pPr marL="1103312" lvl="1" indent="-342900"/>
            <a:r>
              <a:rPr lang="en-US" dirty="0"/>
              <a:t>Knowledge base – RDF, </a:t>
            </a:r>
          </a:p>
          <a:p>
            <a:pPr marL="1103312" lvl="1" indent="-342900"/>
            <a:r>
              <a:rPr lang="en-US" dirty="0"/>
              <a:t>Internet - Clouds</a:t>
            </a:r>
          </a:p>
          <a:p>
            <a:endParaRPr lang="en-US" dirty="0"/>
          </a:p>
        </p:txBody>
      </p:sp>
      <p:sp>
        <p:nvSpPr>
          <p:cNvPr id="5" name="Footer Placeholder 4">
            <a:extLst>
              <a:ext uri="{FF2B5EF4-FFF2-40B4-BE49-F238E27FC236}">
                <a16:creationId xmlns:a16="http://schemas.microsoft.com/office/drawing/2014/main" id="{02782EA2-C7ED-45A8-A7D2-DD763954541E}"/>
              </a:ext>
            </a:extLst>
          </p:cNvPr>
          <p:cNvSpPr>
            <a:spLocks noGrp="1"/>
          </p:cNvSpPr>
          <p:nvPr>
            <p:ph type="ftr" sz="quarter" idx="11"/>
          </p:nvPr>
        </p:nvSpPr>
        <p:spPr/>
        <p:txBody>
          <a:bodyPr/>
          <a:lstStyle/>
          <a:p>
            <a:pPr algn="l"/>
            <a:r>
              <a:rPr lang="en-GB"/>
              <a:t>CIS041-3 Advanced Information Technology</a:t>
            </a:r>
            <a:endParaRPr lang="en-US" dirty="0"/>
          </a:p>
        </p:txBody>
      </p:sp>
      <p:pic>
        <p:nvPicPr>
          <p:cNvPr id="4" name="Picture 10">
            <a:extLst>
              <a:ext uri="{FF2B5EF4-FFF2-40B4-BE49-F238E27FC236}">
                <a16:creationId xmlns:a16="http://schemas.microsoft.com/office/drawing/2014/main" id="{C7D33C85-07C2-703B-32F9-DC21A1B6448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709" y="4077072"/>
            <a:ext cx="2099287" cy="185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5227334-ED90-22E6-1016-79591642D7EC}"/>
              </a:ext>
            </a:extLst>
          </p:cNvPr>
          <p:cNvPicPr>
            <a:picLocks noChangeAspect="1"/>
          </p:cNvPicPr>
          <p:nvPr/>
        </p:nvPicPr>
        <p:blipFill>
          <a:blip r:embed="rId4"/>
          <a:stretch>
            <a:fillRect/>
          </a:stretch>
        </p:blipFill>
        <p:spPr>
          <a:xfrm>
            <a:off x="7074024" y="1473471"/>
            <a:ext cx="1752600" cy="1752600"/>
          </a:xfrm>
          <a:prstGeom prst="rect">
            <a:avLst/>
          </a:prstGeom>
        </p:spPr>
      </p:pic>
    </p:spTree>
    <p:extLst>
      <p:ext uri="{BB962C8B-B14F-4D97-AF65-F5344CB8AC3E}">
        <p14:creationId xmlns:p14="http://schemas.microsoft.com/office/powerpoint/2010/main" val="728071320"/>
      </p:ext>
    </p:extLst>
  </p:cSld>
  <p:clrMapOvr>
    <a:masterClrMapping/>
  </p:clrMapOvr>
  <p:transition spd="slow">
    <p:zoom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Internet-based Information System</a:t>
            </a:r>
            <a:endParaRPr lang="en-US" sz="3200" dirty="0"/>
          </a:p>
        </p:txBody>
      </p:sp>
      <p:sp>
        <p:nvSpPr>
          <p:cNvPr id="3" name="Content Placeholder 2"/>
          <p:cNvSpPr>
            <a:spLocks noGrp="1"/>
          </p:cNvSpPr>
          <p:nvPr>
            <p:ph idx="1"/>
          </p:nvPr>
        </p:nvSpPr>
        <p:spPr>
          <a:xfrm>
            <a:off x="516051" y="1993925"/>
            <a:ext cx="5976664" cy="3091259"/>
          </a:xfrm>
        </p:spPr>
        <p:txBody>
          <a:bodyPr>
            <a:normAutofit/>
          </a:bodyPr>
          <a:lstStyle/>
          <a:p>
            <a:r>
              <a:rPr lang="en-US" dirty="0"/>
              <a:t>Internet</a:t>
            </a:r>
            <a:r>
              <a:rPr lang="en-US" dirty="0">
                <a:sym typeface="Wingdings" panose="05000000000000000000" pitchFamily="2" charset="2"/>
              </a:rPr>
              <a:t> (Infrastructure):</a:t>
            </a:r>
            <a:endParaRPr lang="en-US" dirty="0"/>
          </a:p>
          <a:p>
            <a:endParaRPr lang="en-US" dirty="0"/>
          </a:p>
          <a:p>
            <a:r>
              <a:rPr lang="en-US" dirty="0"/>
              <a:t>Web: (Rules: http, HTML, Hyperlinks)</a:t>
            </a:r>
          </a:p>
          <a:p>
            <a:endParaRPr lang="en-US" dirty="0"/>
          </a:p>
          <a:p>
            <a:r>
              <a:rPr lang="en-US" dirty="0"/>
              <a:t>Clouds</a:t>
            </a:r>
            <a:r>
              <a:rPr lang="en-US" dirty="0">
                <a:sym typeface="Wingdings" panose="05000000000000000000" pitchFamily="2" charset="2"/>
              </a:rPr>
              <a:t> (Applications)</a:t>
            </a:r>
            <a:endParaRPr lang="en-US" dirty="0"/>
          </a:p>
        </p:txBody>
      </p:sp>
      <p:sp>
        <p:nvSpPr>
          <p:cNvPr id="5" name="Footer Placeholder 4">
            <a:extLst>
              <a:ext uri="{FF2B5EF4-FFF2-40B4-BE49-F238E27FC236}">
                <a16:creationId xmlns:a16="http://schemas.microsoft.com/office/drawing/2014/main" id="{3C5050D5-5603-4230-B6EA-8A83F15C503F}"/>
              </a:ext>
            </a:extLst>
          </p:cNvPr>
          <p:cNvSpPr>
            <a:spLocks noGrp="1"/>
          </p:cNvSpPr>
          <p:nvPr>
            <p:ph type="ftr" sz="quarter" idx="11"/>
          </p:nvPr>
        </p:nvSpPr>
        <p:spPr/>
        <p:txBody>
          <a:bodyPr/>
          <a:lstStyle/>
          <a:p>
            <a:pPr algn="l"/>
            <a:r>
              <a:rPr lang="en-GB"/>
              <a:t>CIS041-3 Advanced Information Technology</a:t>
            </a:r>
            <a:endParaRPr lang="en-US" dirty="0"/>
          </a:p>
        </p:txBody>
      </p:sp>
      <p:pic>
        <p:nvPicPr>
          <p:cNvPr id="4" name="Picture 3">
            <a:extLst>
              <a:ext uri="{FF2B5EF4-FFF2-40B4-BE49-F238E27FC236}">
                <a16:creationId xmlns:a16="http://schemas.microsoft.com/office/drawing/2014/main" id="{3930CEF7-229B-46AB-3D37-4A5760941C0F}"/>
              </a:ext>
            </a:extLst>
          </p:cNvPr>
          <p:cNvPicPr>
            <a:picLocks noChangeAspect="1"/>
          </p:cNvPicPr>
          <p:nvPr/>
        </p:nvPicPr>
        <p:blipFill>
          <a:blip r:embed="rId2"/>
          <a:stretch>
            <a:fillRect/>
          </a:stretch>
        </p:blipFill>
        <p:spPr>
          <a:xfrm>
            <a:off x="6372200" y="1484784"/>
            <a:ext cx="2497063" cy="1299860"/>
          </a:xfrm>
          <a:prstGeom prst="rect">
            <a:avLst/>
          </a:prstGeom>
        </p:spPr>
      </p:pic>
      <p:pic>
        <p:nvPicPr>
          <p:cNvPr id="7" name="Picture 6">
            <a:extLst>
              <a:ext uri="{FF2B5EF4-FFF2-40B4-BE49-F238E27FC236}">
                <a16:creationId xmlns:a16="http://schemas.microsoft.com/office/drawing/2014/main" id="{7560B852-890E-CF4A-9D7F-F8136C882CCA}"/>
              </a:ext>
            </a:extLst>
          </p:cNvPr>
          <p:cNvPicPr>
            <a:picLocks noChangeAspect="1"/>
          </p:cNvPicPr>
          <p:nvPr/>
        </p:nvPicPr>
        <p:blipFill>
          <a:blip r:embed="rId3"/>
          <a:stretch>
            <a:fillRect/>
          </a:stretch>
        </p:blipFill>
        <p:spPr>
          <a:xfrm>
            <a:off x="6796980" y="3100710"/>
            <a:ext cx="1591444" cy="1302091"/>
          </a:xfrm>
          <a:prstGeom prst="rect">
            <a:avLst/>
          </a:prstGeom>
        </p:spPr>
      </p:pic>
      <p:pic>
        <p:nvPicPr>
          <p:cNvPr id="8" name="Picture 7">
            <a:extLst>
              <a:ext uri="{FF2B5EF4-FFF2-40B4-BE49-F238E27FC236}">
                <a16:creationId xmlns:a16="http://schemas.microsoft.com/office/drawing/2014/main" id="{4343B99F-DF36-8B2C-6560-CDE54BAC9DD2}"/>
              </a:ext>
            </a:extLst>
          </p:cNvPr>
          <p:cNvPicPr>
            <a:picLocks noChangeAspect="1"/>
          </p:cNvPicPr>
          <p:nvPr/>
        </p:nvPicPr>
        <p:blipFill>
          <a:blip r:embed="rId4"/>
          <a:stretch>
            <a:fillRect/>
          </a:stretch>
        </p:blipFill>
        <p:spPr>
          <a:xfrm>
            <a:off x="6370161" y="4803312"/>
            <a:ext cx="2283150" cy="1436573"/>
          </a:xfrm>
          <a:prstGeom prst="rect">
            <a:avLst/>
          </a:prstGeom>
        </p:spPr>
      </p:pic>
    </p:spTree>
    <p:extLst>
      <p:ext uri="{BB962C8B-B14F-4D97-AF65-F5344CB8AC3E}">
        <p14:creationId xmlns:p14="http://schemas.microsoft.com/office/powerpoint/2010/main" val="768677749"/>
      </p:ext>
    </p:extLst>
  </p:cSld>
  <p:clrMapOvr>
    <a:masterClrMapping/>
  </p:clrMapOvr>
  <p:transition spd="slow">
    <p:zoom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43189"/>
            <a:ext cx="7772400" cy="1362075"/>
          </a:xfrm>
        </p:spPr>
        <p:txBody>
          <a:bodyPr/>
          <a:lstStyle/>
          <a:p>
            <a:r>
              <a:rPr lang="en-US" dirty="0"/>
              <a:t>What is Information?</a:t>
            </a:r>
          </a:p>
        </p:txBody>
      </p:sp>
      <p:sp>
        <p:nvSpPr>
          <p:cNvPr id="3" name="Text Placeholder 2"/>
          <p:cNvSpPr>
            <a:spLocks noGrp="1"/>
          </p:cNvSpPr>
          <p:nvPr>
            <p:ph type="body" idx="1"/>
          </p:nvPr>
        </p:nvSpPr>
        <p:spPr/>
        <p:txBody>
          <a:bodyPr/>
          <a:lstStyle/>
          <a:p>
            <a:r>
              <a:rPr lang="en-US" dirty="0"/>
              <a:t>1</a:t>
            </a:r>
          </a:p>
        </p:txBody>
      </p:sp>
    </p:spTree>
    <p:extLst>
      <p:ext uri="{BB962C8B-B14F-4D97-AF65-F5344CB8AC3E}">
        <p14:creationId xmlns:p14="http://schemas.microsoft.com/office/powerpoint/2010/main" val="3453853910"/>
      </p:ext>
    </p:extLst>
  </p:cSld>
  <p:clrMapOvr>
    <a:masterClrMapping/>
  </p:clrMapOvr>
  <p:transition spd="slow">
    <p:zoom dir="in"/>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2' Activity</a:t>
            </a:r>
            <a:endParaRPr lang="en-US" dirty="0"/>
          </a:p>
        </p:txBody>
      </p:sp>
      <p:sp>
        <p:nvSpPr>
          <p:cNvPr id="3" name="Content Placeholder 2"/>
          <p:cNvSpPr>
            <a:spLocks noGrp="1"/>
          </p:cNvSpPr>
          <p:nvPr>
            <p:ph idx="1"/>
          </p:nvPr>
        </p:nvSpPr>
        <p:spPr>
          <a:xfrm>
            <a:off x="755576" y="1556792"/>
            <a:ext cx="7855024" cy="4680520"/>
          </a:xfrm>
        </p:spPr>
        <p:txBody>
          <a:bodyPr/>
          <a:lstStyle/>
          <a:p>
            <a:r>
              <a:rPr lang="en-US" dirty="0"/>
              <a:t>Think of an existing paper-based system that is loosely defined and it is not a Database.</a:t>
            </a:r>
          </a:p>
          <a:p>
            <a:endParaRPr lang="en-US" dirty="0"/>
          </a:p>
          <a:p>
            <a:r>
              <a:rPr lang="en-US" dirty="0"/>
              <a:t>Think of its current users/participants. Who are they?</a:t>
            </a:r>
          </a:p>
          <a:p>
            <a:endParaRPr lang="en-US" dirty="0"/>
          </a:p>
          <a:p>
            <a:r>
              <a:rPr lang="en-US" dirty="0"/>
              <a:t>Think of the extensions and implications if you deploy a relevant Database.</a:t>
            </a:r>
          </a:p>
          <a:p>
            <a:endParaRPr lang="en-US" dirty="0"/>
          </a:p>
        </p:txBody>
      </p:sp>
      <p:sp>
        <p:nvSpPr>
          <p:cNvPr id="5" name="Footer Placeholder 4"/>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501885635"/>
      </p:ext>
    </p:extLst>
  </p:cSld>
  <p:clrMapOvr>
    <a:masterClrMapping/>
  </p:clrMapOvr>
  <p:transition spd="slow">
    <p:zoom dir="in"/>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Challenges in IS</a:t>
            </a:r>
            <a:endParaRPr lang="en-US" dirty="0"/>
          </a:p>
        </p:txBody>
      </p:sp>
      <p:sp>
        <p:nvSpPr>
          <p:cNvPr id="3" name="Content Placeholder 2"/>
          <p:cNvSpPr>
            <a:spLocks noGrp="1"/>
          </p:cNvSpPr>
          <p:nvPr>
            <p:ph idx="1"/>
          </p:nvPr>
        </p:nvSpPr>
        <p:spPr>
          <a:xfrm>
            <a:off x="611560" y="1556792"/>
            <a:ext cx="7999040" cy="4680520"/>
          </a:xfrm>
        </p:spPr>
        <p:txBody>
          <a:bodyPr>
            <a:normAutofit/>
          </a:bodyPr>
          <a:lstStyle/>
          <a:p>
            <a:r>
              <a:rPr lang="en-US" b="1" dirty="0"/>
              <a:t>Searching</a:t>
            </a:r>
            <a:r>
              <a:rPr lang="en-US" dirty="0"/>
              <a:t> and </a:t>
            </a:r>
            <a:r>
              <a:rPr lang="en-US" b="1" dirty="0"/>
              <a:t>extracting</a:t>
            </a:r>
            <a:r>
              <a:rPr lang="en-US" dirty="0"/>
              <a:t> information </a:t>
            </a:r>
          </a:p>
          <a:p>
            <a:pPr lvl="1"/>
            <a:r>
              <a:rPr lang="en-US" dirty="0"/>
              <a:t>Information Retrieval, keyword-based search engines, enterprise search </a:t>
            </a:r>
          </a:p>
          <a:p>
            <a:pPr lvl="1"/>
            <a:r>
              <a:rPr lang="en-US" dirty="0"/>
              <a:t>Human involvement necessary for browsing, retrieving, interpreting, combining</a:t>
            </a:r>
          </a:p>
          <a:p>
            <a:r>
              <a:rPr lang="en-US" b="1" dirty="0"/>
              <a:t>Maintaining</a:t>
            </a:r>
            <a:r>
              <a:rPr lang="en-US" dirty="0"/>
              <a:t> information</a:t>
            </a:r>
          </a:p>
          <a:p>
            <a:pPr lvl="1"/>
            <a:r>
              <a:rPr lang="en-US" dirty="0"/>
              <a:t>Inconsistencies in terminology, outdated information</a:t>
            </a:r>
          </a:p>
          <a:p>
            <a:r>
              <a:rPr lang="en-US" dirty="0"/>
              <a:t>Need to </a:t>
            </a:r>
            <a:r>
              <a:rPr lang="en-US" b="1" dirty="0"/>
              <a:t>store</a:t>
            </a:r>
            <a:r>
              <a:rPr lang="en-US" dirty="0"/>
              <a:t> information in formal logical format</a:t>
            </a:r>
          </a:p>
          <a:p>
            <a:pPr lvl="1"/>
            <a:r>
              <a:rPr lang="en-US" dirty="0"/>
              <a:t>Appropriately designed databases and systems</a:t>
            </a:r>
          </a:p>
          <a:p>
            <a:endParaRPr lang="en-US" dirty="0"/>
          </a:p>
        </p:txBody>
      </p:sp>
      <p:sp>
        <p:nvSpPr>
          <p:cNvPr id="5" name="Footer Placeholder 4">
            <a:extLst>
              <a:ext uri="{FF2B5EF4-FFF2-40B4-BE49-F238E27FC236}">
                <a16:creationId xmlns:a16="http://schemas.microsoft.com/office/drawing/2014/main" id="{A75415A4-7467-4E26-AE79-572CED367AB4}"/>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932405153"/>
      </p:ext>
    </p:extLst>
  </p:cSld>
  <p:clrMapOvr>
    <a:masterClrMapping/>
  </p:clrMapOvr>
  <p:transition spd="slow">
    <p:zoom dir="in"/>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Information system Development</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097109"/>
      </p:ext>
    </p:extLst>
  </p:cSld>
  <p:clrMapOvr>
    <a:masterClrMapping/>
  </p:clrMapOvr>
  <p:transition spd="slow">
    <p:zoom dir="in"/>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Need for a Methodology</a:t>
            </a:r>
            <a:endParaRPr lang="en-US" dirty="0"/>
          </a:p>
        </p:txBody>
      </p:sp>
      <p:sp>
        <p:nvSpPr>
          <p:cNvPr id="3" name="Content Placeholder 2"/>
          <p:cNvSpPr>
            <a:spLocks noGrp="1"/>
          </p:cNvSpPr>
          <p:nvPr>
            <p:ph idx="1"/>
          </p:nvPr>
        </p:nvSpPr>
        <p:spPr>
          <a:xfrm>
            <a:off x="755576" y="1556792"/>
            <a:ext cx="7855024" cy="4680520"/>
          </a:xfrm>
        </p:spPr>
        <p:txBody>
          <a:bodyPr>
            <a:normAutofit lnSpcReduction="10000"/>
          </a:bodyPr>
          <a:lstStyle/>
          <a:p>
            <a:r>
              <a:rPr lang="en-US" dirty="0"/>
              <a:t>Extreme detail in design/specification</a:t>
            </a:r>
          </a:p>
          <a:p>
            <a:endParaRPr lang="en-US" dirty="0"/>
          </a:p>
          <a:p>
            <a:r>
              <a:rPr lang="en-US" dirty="0"/>
              <a:t>Stick with the requirements - Do not change them</a:t>
            </a:r>
          </a:p>
          <a:p>
            <a:endParaRPr lang="en-US" dirty="0"/>
          </a:p>
          <a:p>
            <a:r>
              <a:rPr lang="en-US" dirty="0"/>
              <a:t>In the computer industry, failures are covered up, ignored, and/or rationalized. As a result, we keep making the same mistakes over and over again </a:t>
            </a:r>
          </a:p>
          <a:p>
            <a:endParaRPr lang="en-US" dirty="0"/>
          </a:p>
          <a:p>
            <a:r>
              <a:rPr lang="en-US" dirty="0"/>
              <a:t>Keep a written report to document all causes of all successes and </a:t>
            </a:r>
            <a:r>
              <a:rPr lang="en-US" u="sng" dirty="0"/>
              <a:t>failures too</a:t>
            </a:r>
            <a:r>
              <a:rPr lang="en-US" dirty="0"/>
              <a:t>!</a:t>
            </a:r>
          </a:p>
          <a:p>
            <a:endParaRPr lang="en-US" dirty="0"/>
          </a:p>
        </p:txBody>
      </p:sp>
      <p:sp>
        <p:nvSpPr>
          <p:cNvPr id="5" name="Footer Placeholder 4"/>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14790476"/>
      </p:ext>
    </p:extLst>
  </p:cSld>
  <p:clrMapOvr>
    <a:masterClrMapping/>
  </p:clrMapOvr>
  <p:transition spd="slow">
    <p:zoom dir="in"/>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Systems Development Life Cycle</a:t>
            </a:r>
            <a:endParaRPr lang="en-US" dirty="0"/>
          </a:p>
        </p:txBody>
      </p:sp>
      <p:sp>
        <p:nvSpPr>
          <p:cNvPr id="4" name="Content Placeholder 3"/>
          <p:cNvSpPr>
            <a:spLocks noGrp="1"/>
          </p:cNvSpPr>
          <p:nvPr>
            <p:ph sz="half" idx="2"/>
          </p:nvPr>
        </p:nvSpPr>
        <p:spPr>
          <a:xfrm>
            <a:off x="3995936" y="1981200"/>
            <a:ext cx="4614664" cy="3536032"/>
          </a:xfrm>
        </p:spPr>
        <p:txBody>
          <a:bodyPr>
            <a:normAutofit fontScale="70000" lnSpcReduction="20000"/>
          </a:bodyPr>
          <a:lstStyle/>
          <a:p>
            <a:pPr>
              <a:buNone/>
            </a:pPr>
            <a:r>
              <a:rPr lang="en-GB" b="1" dirty="0"/>
              <a:t>Purpose:</a:t>
            </a:r>
          </a:p>
          <a:p>
            <a:pPr>
              <a:buNone/>
            </a:pPr>
            <a:endParaRPr lang="en-US" dirty="0"/>
          </a:p>
          <a:p>
            <a:r>
              <a:rPr lang="en-US" dirty="0"/>
              <a:t>Meet organizational needs</a:t>
            </a:r>
          </a:p>
          <a:p>
            <a:endParaRPr lang="en-US" dirty="0"/>
          </a:p>
          <a:p>
            <a:r>
              <a:rPr lang="en-US" dirty="0"/>
              <a:t>Identify what went wrong/need</a:t>
            </a:r>
          </a:p>
          <a:p>
            <a:endParaRPr lang="en-US" dirty="0"/>
          </a:p>
          <a:p>
            <a:r>
              <a:rPr lang="en-US" dirty="0"/>
              <a:t>Identify what needs to be done</a:t>
            </a:r>
          </a:p>
          <a:p>
            <a:endParaRPr lang="en-US" dirty="0"/>
          </a:p>
          <a:p>
            <a:r>
              <a:rPr lang="en-US" dirty="0"/>
              <a:t>Identify the conditions</a:t>
            </a:r>
          </a:p>
          <a:p>
            <a:endParaRPr lang="en-US" dirty="0"/>
          </a:p>
          <a:p>
            <a:r>
              <a:rPr lang="en-US" dirty="0"/>
              <a:t>Set agreement</a:t>
            </a:r>
          </a:p>
          <a:p>
            <a:endParaRPr lang="en-US" dirty="0"/>
          </a:p>
        </p:txBody>
      </p:sp>
      <p:grpSp>
        <p:nvGrpSpPr>
          <p:cNvPr id="7" name="Group 3"/>
          <p:cNvGrpSpPr>
            <a:grpSpLocks/>
          </p:cNvGrpSpPr>
          <p:nvPr/>
        </p:nvGrpSpPr>
        <p:grpSpPr bwMode="auto">
          <a:xfrm>
            <a:off x="560330" y="1687535"/>
            <a:ext cx="2743200" cy="4316490"/>
            <a:chOff x="192" y="480"/>
            <a:chExt cx="1920" cy="2784"/>
          </a:xfrm>
        </p:grpSpPr>
        <p:sp>
          <p:nvSpPr>
            <p:cNvPr id="8" name="Text Box 4"/>
            <p:cNvSpPr txBox="1">
              <a:spLocks noChangeArrowheads="1"/>
            </p:cNvSpPr>
            <p:nvPr/>
          </p:nvSpPr>
          <p:spPr bwMode="auto">
            <a:xfrm>
              <a:off x="192" y="674"/>
              <a:ext cx="1920" cy="24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200" b="1">
                  <a:solidFill>
                    <a:schemeClr val="tx1"/>
                  </a:solidFill>
                  <a:latin typeface="Tahoma" charset="0"/>
                  <a:ea typeface="MS PGothic" charset="0"/>
                  <a:cs typeface="MS PGothic" charset="0"/>
                </a:defRPr>
              </a:lvl1pPr>
              <a:lvl2pPr marL="742950" indent="-285750" algn="ctr" eaLnBrk="0" hangingPunct="0">
                <a:defRPr sz="2200" b="1">
                  <a:solidFill>
                    <a:schemeClr val="tx1"/>
                  </a:solidFill>
                  <a:latin typeface="Tahoma" charset="0"/>
                  <a:ea typeface="MS PGothic" charset="0"/>
                  <a:cs typeface="MS PGothic" charset="0"/>
                </a:defRPr>
              </a:lvl2pPr>
              <a:lvl3pPr marL="1143000" indent="-228600" algn="ctr" eaLnBrk="0" hangingPunct="0">
                <a:defRPr sz="2200" b="1">
                  <a:solidFill>
                    <a:schemeClr val="tx1"/>
                  </a:solidFill>
                  <a:latin typeface="Tahoma" charset="0"/>
                  <a:ea typeface="MS PGothic" charset="0"/>
                  <a:cs typeface="MS PGothic" charset="0"/>
                </a:defRPr>
              </a:lvl3pPr>
              <a:lvl4pPr marL="1600200" indent="-228600" algn="ctr" eaLnBrk="0" hangingPunct="0">
                <a:defRPr sz="2200" b="1">
                  <a:solidFill>
                    <a:schemeClr val="tx1"/>
                  </a:solidFill>
                  <a:latin typeface="Tahoma" charset="0"/>
                  <a:ea typeface="MS PGothic" charset="0"/>
                  <a:cs typeface="MS PGothic" charset="0"/>
                </a:defRPr>
              </a:lvl4pPr>
              <a:lvl5pPr marL="2057400" indent="-228600" algn="ctr" eaLnBrk="0" hangingPunct="0">
                <a:defRPr sz="2200" b="1">
                  <a:solidFill>
                    <a:schemeClr val="tx1"/>
                  </a:solidFill>
                  <a:latin typeface="Tahoma" charset="0"/>
                  <a:ea typeface="MS PGothic" charset="0"/>
                  <a:cs typeface="MS PGothic" charset="0"/>
                </a:defRPr>
              </a:lvl5pPr>
              <a:lvl6pPr marL="25146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6pPr>
              <a:lvl7pPr marL="29718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7pPr>
              <a:lvl8pPr marL="34290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8pPr>
              <a:lvl9pPr marL="38862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9pPr>
            </a:lstStyle>
            <a:p>
              <a:r>
                <a:rPr lang="en-US" sz="1800" b="0">
                  <a:latin typeface="Times New Roman" charset="0"/>
                </a:rPr>
                <a:t>Feasibility study</a:t>
              </a:r>
            </a:p>
          </p:txBody>
        </p:sp>
        <p:sp>
          <p:nvSpPr>
            <p:cNvPr id="9" name="Text Box 5"/>
            <p:cNvSpPr txBox="1">
              <a:spLocks noChangeArrowheads="1"/>
            </p:cNvSpPr>
            <p:nvPr/>
          </p:nvSpPr>
          <p:spPr bwMode="auto">
            <a:xfrm>
              <a:off x="192" y="1105"/>
              <a:ext cx="1920" cy="244"/>
            </a:xfrm>
            <a:prstGeom prst="rect">
              <a:avLst/>
            </a:prstGeom>
            <a:noFill/>
            <a:ln w="12700">
              <a:solidFill>
                <a:srgbClr val="3366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200" b="1">
                  <a:solidFill>
                    <a:schemeClr val="tx1"/>
                  </a:solidFill>
                  <a:latin typeface="Tahoma" charset="0"/>
                  <a:ea typeface="MS PGothic" charset="0"/>
                  <a:cs typeface="MS PGothic" charset="0"/>
                </a:defRPr>
              </a:lvl1pPr>
              <a:lvl2pPr marL="742950" indent="-285750" algn="ctr" eaLnBrk="0" hangingPunct="0">
                <a:defRPr sz="2200" b="1">
                  <a:solidFill>
                    <a:schemeClr val="tx1"/>
                  </a:solidFill>
                  <a:latin typeface="Tahoma" charset="0"/>
                  <a:ea typeface="MS PGothic" charset="0"/>
                  <a:cs typeface="MS PGothic" charset="0"/>
                </a:defRPr>
              </a:lvl2pPr>
              <a:lvl3pPr marL="1143000" indent="-228600" algn="ctr" eaLnBrk="0" hangingPunct="0">
                <a:defRPr sz="2200" b="1">
                  <a:solidFill>
                    <a:schemeClr val="tx1"/>
                  </a:solidFill>
                  <a:latin typeface="Tahoma" charset="0"/>
                  <a:ea typeface="MS PGothic" charset="0"/>
                  <a:cs typeface="MS PGothic" charset="0"/>
                </a:defRPr>
              </a:lvl3pPr>
              <a:lvl4pPr marL="1600200" indent="-228600" algn="ctr" eaLnBrk="0" hangingPunct="0">
                <a:defRPr sz="2200" b="1">
                  <a:solidFill>
                    <a:schemeClr val="tx1"/>
                  </a:solidFill>
                  <a:latin typeface="Tahoma" charset="0"/>
                  <a:ea typeface="MS PGothic" charset="0"/>
                  <a:cs typeface="MS PGothic" charset="0"/>
                </a:defRPr>
              </a:lvl4pPr>
              <a:lvl5pPr marL="2057400" indent="-228600" algn="ctr" eaLnBrk="0" hangingPunct="0">
                <a:defRPr sz="2200" b="1">
                  <a:solidFill>
                    <a:schemeClr val="tx1"/>
                  </a:solidFill>
                  <a:latin typeface="Tahoma" charset="0"/>
                  <a:ea typeface="MS PGothic" charset="0"/>
                  <a:cs typeface="MS PGothic" charset="0"/>
                </a:defRPr>
              </a:lvl5pPr>
              <a:lvl6pPr marL="25146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6pPr>
              <a:lvl7pPr marL="29718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7pPr>
              <a:lvl8pPr marL="34290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8pPr>
              <a:lvl9pPr marL="38862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9pPr>
            </a:lstStyle>
            <a:p>
              <a:r>
                <a:rPr lang="en-US" sz="1800" b="0">
                  <a:latin typeface="Times New Roman" charset="0"/>
                </a:rPr>
                <a:t>Systems Investigation</a:t>
              </a:r>
            </a:p>
          </p:txBody>
        </p:sp>
        <p:sp>
          <p:nvSpPr>
            <p:cNvPr id="10" name="Text Box 6"/>
            <p:cNvSpPr txBox="1">
              <a:spLocks noChangeArrowheads="1"/>
            </p:cNvSpPr>
            <p:nvPr/>
          </p:nvSpPr>
          <p:spPr bwMode="auto">
            <a:xfrm>
              <a:off x="192" y="1536"/>
              <a:ext cx="1920" cy="24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200" b="1">
                  <a:solidFill>
                    <a:schemeClr val="tx1"/>
                  </a:solidFill>
                  <a:latin typeface="Tahoma" charset="0"/>
                  <a:ea typeface="MS PGothic" charset="0"/>
                  <a:cs typeface="MS PGothic" charset="0"/>
                </a:defRPr>
              </a:lvl1pPr>
              <a:lvl2pPr marL="742950" indent="-285750" algn="ctr" eaLnBrk="0" hangingPunct="0">
                <a:defRPr sz="2200" b="1">
                  <a:solidFill>
                    <a:schemeClr val="tx1"/>
                  </a:solidFill>
                  <a:latin typeface="Tahoma" charset="0"/>
                  <a:ea typeface="MS PGothic" charset="0"/>
                  <a:cs typeface="MS PGothic" charset="0"/>
                </a:defRPr>
              </a:lvl2pPr>
              <a:lvl3pPr marL="1143000" indent="-228600" algn="ctr" eaLnBrk="0" hangingPunct="0">
                <a:defRPr sz="2200" b="1">
                  <a:solidFill>
                    <a:schemeClr val="tx1"/>
                  </a:solidFill>
                  <a:latin typeface="Tahoma" charset="0"/>
                  <a:ea typeface="MS PGothic" charset="0"/>
                  <a:cs typeface="MS PGothic" charset="0"/>
                </a:defRPr>
              </a:lvl3pPr>
              <a:lvl4pPr marL="1600200" indent="-228600" algn="ctr" eaLnBrk="0" hangingPunct="0">
                <a:defRPr sz="2200" b="1">
                  <a:solidFill>
                    <a:schemeClr val="tx1"/>
                  </a:solidFill>
                  <a:latin typeface="Tahoma" charset="0"/>
                  <a:ea typeface="MS PGothic" charset="0"/>
                  <a:cs typeface="MS PGothic" charset="0"/>
                </a:defRPr>
              </a:lvl4pPr>
              <a:lvl5pPr marL="2057400" indent="-228600" algn="ctr" eaLnBrk="0" hangingPunct="0">
                <a:defRPr sz="2200" b="1">
                  <a:solidFill>
                    <a:schemeClr val="tx1"/>
                  </a:solidFill>
                  <a:latin typeface="Tahoma" charset="0"/>
                  <a:ea typeface="MS PGothic" charset="0"/>
                  <a:cs typeface="MS PGothic" charset="0"/>
                </a:defRPr>
              </a:lvl5pPr>
              <a:lvl6pPr marL="25146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6pPr>
              <a:lvl7pPr marL="29718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7pPr>
              <a:lvl8pPr marL="34290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8pPr>
              <a:lvl9pPr marL="38862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9pPr>
            </a:lstStyle>
            <a:p>
              <a:r>
                <a:rPr lang="en-US" sz="1800" b="0">
                  <a:latin typeface="Times New Roman" charset="0"/>
                </a:rPr>
                <a:t>Systems Analysis</a:t>
              </a:r>
            </a:p>
          </p:txBody>
        </p:sp>
        <p:sp>
          <p:nvSpPr>
            <p:cNvPr id="11" name="Text Box 7"/>
            <p:cNvSpPr txBox="1">
              <a:spLocks noChangeArrowheads="1"/>
            </p:cNvSpPr>
            <p:nvPr/>
          </p:nvSpPr>
          <p:spPr bwMode="auto">
            <a:xfrm>
              <a:off x="192" y="1968"/>
              <a:ext cx="1920" cy="24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200" b="1">
                  <a:solidFill>
                    <a:schemeClr val="tx1"/>
                  </a:solidFill>
                  <a:latin typeface="Tahoma" charset="0"/>
                  <a:ea typeface="MS PGothic" charset="0"/>
                  <a:cs typeface="MS PGothic" charset="0"/>
                </a:defRPr>
              </a:lvl1pPr>
              <a:lvl2pPr marL="742950" indent="-285750" algn="ctr" eaLnBrk="0" hangingPunct="0">
                <a:defRPr sz="2200" b="1">
                  <a:solidFill>
                    <a:schemeClr val="tx1"/>
                  </a:solidFill>
                  <a:latin typeface="Tahoma" charset="0"/>
                  <a:ea typeface="MS PGothic" charset="0"/>
                  <a:cs typeface="MS PGothic" charset="0"/>
                </a:defRPr>
              </a:lvl2pPr>
              <a:lvl3pPr marL="1143000" indent="-228600" algn="ctr" eaLnBrk="0" hangingPunct="0">
                <a:defRPr sz="2200" b="1">
                  <a:solidFill>
                    <a:schemeClr val="tx1"/>
                  </a:solidFill>
                  <a:latin typeface="Tahoma" charset="0"/>
                  <a:ea typeface="MS PGothic" charset="0"/>
                  <a:cs typeface="MS PGothic" charset="0"/>
                </a:defRPr>
              </a:lvl3pPr>
              <a:lvl4pPr marL="1600200" indent="-228600" algn="ctr" eaLnBrk="0" hangingPunct="0">
                <a:defRPr sz="2200" b="1">
                  <a:solidFill>
                    <a:schemeClr val="tx1"/>
                  </a:solidFill>
                  <a:latin typeface="Tahoma" charset="0"/>
                  <a:ea typeface="MS PGothic" charset="0"/>
                  <a:cs typeface="MS PGothic" charset="0"/>
                </a:defRPr>
              </a:lvl4pPr>
              <a:lvl5pPr marL="2057400" indent="-228600" algn="ctr" eaLnBrk="0" hangingPunct="0">
                <a:defRPr sz="2200" b="1">
                  <a:solidFill>
                    <a:schemeClr val="tx1"/>
                  </a:solidFill>
                  <a:latin typeface="Tahoma" charset="0"/>
                  <a:ea typeface="MS PGothic" charset="0"/>
                  <a:cs typeface="MS PGothic" charset="0"/>
                </a:defRPr>
              </a:lvl5pPr>
              <a:lvl6pPr marL="25146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6pPr>
              <a:lvl7pPr marL="29718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7pPr>
              <a:lvl8pPr marL="34290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8pPr>
              <a:lvl9pPr marL="38862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9pPr>
            </a:lstStyle>
            <a:p>
              <a:r>
                <a:rPr lang="en-US" sz="1800" b="0">
                  <a:latin typeface="Times New Roman" charset="0"/>
                </a:rPr>
                <a:t>System Design</a:t>
              </a:r>
            </a:p>
          </p:txBody>
        </p:sp>
        <p:sp>
          <p:nvSpPr>
            <p:cNvPr id="12" name="Text Box 8"/>
            <p:cNvSpPr txBox="1">
              <a:spLocks noChangeArrowheads="1"/>
            </p:cNvSpPr>
            <p:nvPr/>
          </p:nvSpPr>
          <p:spPr bwMode="auto">
            <a:xfrm>
              <a:off x="192" y="2400"/>
              <a:ext cx="1920" cy="24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200" b="1">
                  <a:solidFill>
                    <a:schemeClr val="tx1"/>
                  </a:solidFill>
                  <a:latin typeface="Tahoma" charset="0"/>
                  <a:ea typeface="MS PGothic" charset="0"/>
                  <a:cs typeface="MS PGothic" charset="0"/>
                </a:defRPr>
              </a:lvl1pPr>
              <a:lvl2pPr marL="742950" indent="-285750" algn="ctr" eaLnBrk="0" hangingPunct="0">
                <a:defRPr sz="2200" b="1">
                  <a:solidFill>
                    <a:schemeClr val="tx1"/>
                  </a:solidFill>
                  <a:latin typeface="Tahoma" charset="0"/>
                  <a:ea typeface="MS PGothic" charset="0"/>
                  <a:cs typeface="MS PGothic" charset="0"/>
                </a:defRPr>
              </a:lvl2pPr>
              <a:lvl3pPr marL="1143000" indent="-228600" algn="ctr" eaLnBrk="0" hangingPunct="0">
                <a:defRPr sz="2200" b="1">
                  <a:solidFill>
                    <a:schemeClr val="tx1"/>
                  </a:solidFill>
                  <a:latin typeface="Tahoma" charset="0"/>
                  <a:ea typeface="MS PGothic" charset="0"/>
                  <a:cs typeface="MS PGothic" charset="0"/>
                </a:defRPr>
              </a:lvl3pPr>
              <a:lvl4pPr marL="1600200" indent="-228600" algn="ctr" eaLnBrk="0" hangingPunct="0">
                <a:defRPr sz="2200" b="1">
                  <a:solidFill>
                    <a:schemeClr val="tx1"/>
                  </a:solidFill>
                  <a:latin typeface="Tahoma" charset="0"/>
                  <a:ea typeface="MS PGothic" charset="0"/>
                  <a:cs typeface="MS PGothic" charset="0"/>
                </a:defRPr>
              </a:lvl4pPr>
              <a:lvl5pPr marL="2057400" indent="-228600" algn="ctr" eaLnBrk="0" hangingPunct="0">
                <a:defRPr sz="2200" b="1">
                  <a:solidFill>
                    <a:schemeClr val="tx1"/>
                  </a:solidFill>
                  <a:latin typeface="Tahoma" charset="0"/>
                  <a:ea typeface="MS PGothic" charset="0"/>
                  <a:cs typeface="MS PGothic" charset="0"/>
                </a:defRPr>
              </a:lvl5pPr>
              <a:lvl6pPr marL="25146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6pPr>
              <a:lvl7pPr marL="29718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7pPr>
              <a:lvl8pPr marL="34290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8pPr>
              <a:lvl9pPr marL="38862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9pPr>
            </a:lstStyle>
            <a:p>
              <a:r>
                <a:rPr lang="en-US" sz="1800" b="0">
                  <a:latin typeface="Times New Roman" charset="0"/>
                </a:rPr>
                <a:t>System Implementation</a:t>
              </a:r>
            </a:p>
          </p:txBody>
        </p:sp>
        <p:sp>
          <p:nvSpPr>
            <p:cNvPr id="13" name="Text Box 9"/>
            <p:cNvSpPr txBox="1">
              <a:spLocks noChangeArrowheads="1"/>
            </p:cNvSpPr>
            <p:nvPr/>
          </p:nvSpPr>
          <p:spPr bwMode="auto">
            <a:xfrm>
              <a:off x="192" y="2832"/>
              <a:ext cx="1920" cy="24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ctr" eaLnBrk="0" hangingPunct="0">
                <a:defRPr sz="2200" b="1">
                  <a:solidFill>
                    <a:schemeClr val="tx1"/>
                  </a:solidFill>
                  <a:latin typeface="Tahoma" charset="0"/>
                  <a:ea typeface="MS PGothic" charset="0"/>
                  <a:cs typeface="MS PGothic" charset="0"/>
                </a:defRPr>
              </a:lvl1pPr>
              <a:lvl2pPr marL="742950" indent="-285750" algn="ctr" eaLnBrk="0" hangingPunct="0">
                <a:defRPr sz="2200" b="1">
                  <a:solidFill>
                    <a:schemeClr val="tx1"/>
                  </a:solidFill>
                  <a:latin typeface="Tahoma" charset="0"/>
                  <a:ea typeface="MS PGothic" charset="0"/>
                  <a:cs typeface="MS PGothic" charset="0"/>
                </a:defRPr>
              </a:lvl2pPr>
              <a:lvl3pPr marL="1143000" indent="-228600" algn="ctr" eaLnBrk="0" hangingPunct="0">
                <a:defRPr sz="2200" b="1">
                  <a:solidFill>
                    <a:schemeClr val="tx1"/>
                  </a:solidFill>
                  <a:latin typeface="Tahoma" charset="0"/>
                  <a:ea typeface="MS PGothic" charset="0"/>
                  <a:cs typeface="MS PGothic" charset="0"/>
                </a:defRPr>
              </a:lvl3pPr>
              <a:lvl4pPr marL="1600200" indent="-228600" algn="ctr" eaLnBrk="0" hangingPunct="0">
                <a:defRPr sz="2200" b="1">
                  <a:solidFill>
                    <a:schemeClr val="tx1"/>
                  </a:solidFill>
                  <a:latin typeface="Tahoma" charset="0"/>
                  <a:ea typeface="MS PGothic" charset="0"/>
                  <a:cs typeface="MS PGothic" charset="0"/>
                </a:defRPr>
              </a:lvl4pPr>
              <a:lvl5pPr marL="2057400" indent="-228600" algn="ctr" eaLnBrk="0" hangingPunct="0">
                <a:defRPr sz="2200" b="1">
                  <a:solidFill>
                    <a:schemeClr val="tx1"/>
                  </a:solidFill>
                  <a:latin typeface="Tahoma" charset="0"/>
                  <a:ea typeface="MS PGothic" charset="0"/>
                  <a:cs typeface="MS PGothic" charset="0"/>
                </a:defRPr>
              </a:lvl5pPr>
              <a:lvl6pPr marL="25146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6pPr>
              <a:lvl7pPr marL="29718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7pPr>
              <a:lvl8pPr marL="34290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8pPr>
              <a:lvl9pPr marL="3886200" indent="-228600" algn="ctr" eaLnBrk="0" fontAlgn="base" hangingPunct="0">
                <a:spcBef>
                  <a:spcPct val="0"/>
                </a:spcBef>
                <a:spcAft>
                  <a:spcPct val="0"/>
                </a:spcAft>
                <a:defRPr sz="2200" b="1">
                  <a:solidFill>
                    <a:schemeClr val="tx1"/>
                  </a:solidFill>
                  <a:latin typeface="Tahoma" charset="0"/>
                  <a:ea typeface="MS PGothic" charset="0"/>
                  <a:cs typeface="MS PGothic" charset="0"/>
                </a:defRPr>
              </a:lvl9pPr>
            </a:lstStyle>
            <a:p>
              <a:r>
                <a:rPr lang="en-US" sz="1800" b="0">
                  <a:latin typeface="Times New Roman" charset="0"/>
                </a:rPr>
                <a:t>Review &amp; Maintenance</a:t>
              </a:r>
            </a:p>
          </p:txBody>
        </p:sp>
        <p:sp>
          <p:nvSpPr>
            <p:cNvPr id="14" name="Line 10"/>
            <p:cNvSpPr>
              <a:spLocks noChangeShapeType="1"/>
            </p:cNvSpPr>
            <p:nvPr/>
          </p:nvSpPr>
          <p:spPr bwMode="auto">
            <a:xfrm>
              <a:off x="1200" y="912"/>
              <a:ext cx="0" cy="19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 name="Line 11"/>
            <p:cNvSpPr>
              <a:spLocks noChangeShapeType="1"/>
            </p:cNvSpPr>
            <p:nvPr/>
          </p:nvSpPr>
          <p:spPr bwMode="auto">
            <a:xfrm>
              <a:off x="1200" y="1344"/>
              <a:ext cx="0" cy="19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 name="Line 12"/>
            <p:cNvSpPr>
              <a:spLocks noChangeShapeType="1"/>
            </p:cNvSpPr>
            <p:nvPr/>
          </p:nvSpPr>
          <p:spPr bwMode="auto">
            <a:xfrm>
              <a:off x="1200" y="1776"/>
              <a:ext cx="0" cy="19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 name="Line 13"/>
            <p:cNvSpPr>
              <a:spLocks noChangeShapeType="1"/>
            </p:cNvSpPr>
            <p:nvPr/>
          </p:nvSpPr>
          <p:spPr bwMode="auto">
            <a:xfrm>
              <a:off x="1200" y="2208"/>
              <a:ext cx="0" cy="19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 name="Line 14"/>
            <p:cNvSpPr>
              <a:spLocks noChangeShapeType="1"/>
            </p:cNvSpPr>
            <p:nvPr/>
          </p:nvSpPr>
          <p:spPr bwMode="auto">
            <a:xfrm>
              <a:off x="1200" y="2640"/>
              <a:ext cx="0" cy="19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Line 15"/>
            <p:cNvSpPr>
              <a:spLocks noChangeShapeType="1"/>
            </p:cNvSpPr>
            <p:nvPr/>
          </p:nvSpPr>
          <p:spPr bwMode="auto">
            <a:xfrm>
              <a:off x="192" y="576"/>
              <a:ext cx="0" cy="25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16"/>
            <p:cNvSpPr>
              <a:spLocks noChangeShapeType="1"/>
            </p:cNvSpPr>
            <p:nvPr/>
          </p:nvSpPr>
          <p:spPr bwMode="auto">
            <a:xfrm>
              <a:off x="2112" y="576"/>
              <a:ext cx="0" cy="25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18"/>
            <p:cNvSpPr>
              <a:spLocks noChangeShapeType="1"/>
            </p:cNvSpPr>
            <p:nvPr/>
          </p:nvSpPr>
          <p:spPr bwMode="auto">
            <a:xfrm>
              <a:off x="1200" y="3072"/>
              <a:ext cx="0" cy="19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 name="Line 19"/>
            <p:cNvSpPr>
              <a:spLocks noChangeShapeType="1"/>
            </p:cNvSpPr>
            <p:nvPr/>
          </p:nvSpPr>
          <p:spPr bwMode="auto">
            <a:xfrm>
              <a:off x="1200" y="480"/>
              <a:ext cx="0" cy="19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3" name="Footer Placeholder 2">
            <a:extLst>
              <a:ext uri="{FF2B5EF4-FFF2-40B4-BE49-F238E27FC236}">
                <a16:creationId xmlns:a16="http://schemas.microsoft.com/office/drawing/2014/main" id="{C6966667-020F-4428-AD17-FCCEA72C70A7}"/>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046922070"/>
      </p:ext>
    </p:extLst>
  </p:cSld>
  <p:clrMapOvr>
    <a:masterClrMapping/>
  </p:clrMapOvr>
  <p:transition spd="slow">
    <p:zoom dir="in"/>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A52C-B679-A8F8-7DD5-BE1C2C1A3168}"/>
              </a:ext>
            </a:extLst>
          </p:cNvPr>
          <p:cNvSpPr>
            <a:spLocks noGrp="1"/>
          </p:cNvSpPr>
          <p:nvPr>
            <p:ph type="title"/>
          </p:nvPr>
        </p:nvSpPr>
        <p:spPr>
          <a:xfrm>
            <a:off x="673177" y="284260"/>
            <a:ext cx="8280920" cy="901824"/>
          </a:xfrm>
        </p:spPr>
        <p:txBody>
          <a:bodyPr/>
          <a:lstStyle/>
          <a:p>
            <a:r>
              <a:rPr lang="en-GB" dirty="0"/>
              <a:t>Information systems and Internet</a:t>
            </a:r>
          </a:p>
        </p:txBody>
      </p:sp>
      <p:sp>
        <p:nvSpPr>
          <p:cNvPr id="3" name="Footer Placeholder 2">
            <a:extLst>
              <a:ext uri="{FF2B5EF4-FFF2-40B4-BE49-F238E27FC236}">
                <a16:creationId xmlns:a16="http://schemas.microsoft.com/office/drawing/2014/main" id="{A066705A-9862-9F58-16E1-8E7FB9152C23}"/>
              </a:ext>
            </a:extLst>
          </p:cNvPr>
          <p:cNvSpPr>
            <a:spLocks noGrp="1"/>
          </p:cNvSpPr>
          <p:nvPr>
            <p:ph type="ftr" sz="quarter" idx="11"/>
          </p:nvPr>
        </p:nvSpPr>
        <p:spPr/>
        <p:txBody>
          <a:bodyPr/>
          <a:lstStyle/>
          <a:p>
            <a:pPr algn="l"/>
            <a:r>
              <a:rPr lang="en-GB"/>
              <a:t>CIS041-3 Advanced Information Technology</a:t>
            </a:r>
            <a:endParaRPr lang="en-US" dirty="0"/>
          </a:p>
        </p:txBody>
      </p:sp>
      <p:pic>
        <p:nvPicPr>
          <p:cNvPr id="8" name="Picture 7">
            <a:extLst>
              <a:ext uri="{FF2B5EF4-FFF2-40B4-BE49-F238E27FC236}">
                <a16:creationId xmlns:a16="http://schemas.microsoft.com/office/drawing/2014/main" id="{053E2E73-CDF9-9A29-3FD9-82D6FC67901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899592" y="2259595"/>
            <a:ext cx="2949606" cy="2880320"/>
          </a:xfrm>
          <a:prstGeom prst="rect">
            <a:avLst/>
          </a:prstGeom>
        </p:spPr>
      </p:pic>
      <p:pic>
        <p:nvPicPr>
          <p:cNvPr id="10" name="Picture 9">
            <a:extLst>
              <a:ext uri="{FF2B5EF4-FFF2-40B4-BE49-F238E27FC236}">
                <a16:creationId xmlns:a16="http://schemas.microsoft.com/office/drawing/2014/main" id="{C28A7135-DAA3-39F8-D671-1C349E977F7F}"/>
              </a:ext>
            </a:extLst>
          </p:cNvPr>
          <p:cNvPicPr>
            <a:picLocks noChangeAspect="1"/>
          </p:cNvPicPr>
          <p:nvPr/>
        </p:nvPicPr>
        <p:blipFill>
          <a:blip r:embed="rId4"/>
          <a:stretch>
            <a:fillRect/>
          </a:stretch>
        </p:blipFill>
        <p:spPr>
          <a:xfrm>
            <a:off x="4825144" y="2243183"/>
            <a:ext cx="3193552" cy="2733843"/>
          </a:xfrm>
          <a:prstGeom prst="rect">
            <a:avLst/>
          </a:prstGeom>
        </p:spPr>
      </p:pic>
      <p:sp>
        <p:nvSpPr>
          <p:cNvPr id="11" name="TextBox 10">
            <a:extLst>
              <a:ext uri="{FF2B5EF4-FFF2-40B4-BE49-F238E27FC236}">
                <a16:creationId xmlns:a16="http://schemas.microsoft.com/office/drawing/2014/main" id="{807E69B4-3662-660C-4CCA-FB07E260FABF}"/>
              </a:ext>
            </a:extLst>
          </p:cNvPr>
          <p:cNvSpPr txBox="1"/>
          <p:nvPr/>
        </p:nvSpPr>
        <p:spPr>
          <a:xfrm>
            <a:off x="1403648" y="5476932"/>
            <a:ext cx="1768433" cy="430887"/>
          </a:xfrm>
          <a:prstGeom prst="rect">
            <a:avLst/>
          </a:prstGeom>
          <a:noFill/>
        </p:spPr>
        <p:txBody>
          <a:bodyPr wrap="none" rtlCol="0">
            <a:spAutoFit/>
          </a:bodyPr>
          <a:lstStyle/>
          <a:p>
            <a:r>
              <a:rPr lang="en-GB" dirty="0"/>
              <a:t>General IS </a:t>
            </a:r>
          </a:p>
        </p:txBody>
      </p:sp>
      <p:sp>
        <p:nvSpPr>
          <p:cNvPr id="12" name="TextBox 11">
            <a:extLst>
              <a:ext uri="{FF2B5EF4-FFF2-40B4-BE49-F238E27FC236}">
                <a16:creationId xmlns:a16="http://schemas.microsoft.com/office/drawing/2014/main" id="{69801808-A0DD-B9F2-277C-5045D35284CC}"/>
              </a:ext>
            </a:extLst>
          </p:cNvPr>
          <p:cNvSpPr txBox="1"/>
          <p:nvPr/>
        </p:nvSpPr>
        <p:spPr>
          <a:xfrm>
            <a:off x="5724128" y="5373216"/>
            <a:ext cx="1856598" cy="430887"/>
          </a:xfrm>
          <a:prstGeom prst="rect">
            <a:avLst/>
          </a:prstGeom>
          <a:noFill/>
        </p:spPr>
        <p:txBody>
          <a:bodyPr wrap="none" rtlCol="0">
            <a:spAutoFit/>
          </a:bodyPr>
          <a:lstStyle/>
          <a:p>
            <a:r>
              <a:rPr lang="en-GB" dirty="0"/>
              <a:t>Internet IS </a:t>
            </a:r>
          </a:p>
        </p:txBody>
      </p:sp>
    </p:spTree>
    <p:extLst>
      <p:ext uri="{BB962C8B-B14F-4D97-AF65-F5344CB8AC3E}">
        <p14:creationId xmlns:p14="http://schemas.microsoft.com/office/powerpoint/2010/main" val="2395963361"/>
      </p:ext>
    </p:extLst>
  </p:cSld>
  <p:clrMapOvr>
    <a:masterClrMapping/>
  </p:clrMapOvr>
  <p:transition spd="slow">
    <p:zoom dir="in"/>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A52C-B679-A8F8-7DD5-BE1C2C1A3168}"/>
              </a:ext>
            </a:extLst>
          </p:cNvPr>
          <p:cNvSpPr>
            <a:spLocks noGrp="1"/>
          </p:cNvSpPr>
          <p:nvPr>
            <p:ph type="title"/>
          </p:nvPr>
        </p:nvSpPr>
        <p:spPr>
          <a:xfrm>
            <a:off x="673177" y="284260"/>
            <a:ext cx="8280920" cy="901824"/>
          </a:xfrm>
        </p:spPr>
        <p:txBody>
          <a:bodyPr/>
          <a:lstStyle/>
          <a:p>
            <a:r>
              <a:rPr lang="en-GB" dirty="0"/>
              <a:t>Information systems and Internet</a:t>
            </a:r>
          </a:p>
        </p:txBody>
      </p:sp>
      <p:sp>
        <p:nvSpPr>
          <p:cNvPr id="3" name="Footer Placeholder 2">
            <a:extLst>
              <a:ext uri="{FF2B5EF4-FFF2-40B4-BE49-F238E27FC236}">
                <a16:creationId xmlns:a16="http://schemas.microsoft.com/office/drawing/2014/main" id="{A066705A-9862-9F58-16E1-8E7FB9152C23}"/>
              </a:ext>
            </a:extLst>
          </p:cNvPr>
          <p:cNvSpPr>
            <a:spLocks noGrp="1"/>
          </p:cNvSpPr>
          <p:nvPr>
            <p:ph type="ftr" sz="quarter" idx="11"/>
          </p:nvPr>
        </p:nvSpPr>
        <p:spPr/>
        <p:txBody>
          <a:bodyPr/>
          <a:lstStyle/>
          <a:p>
            <a:pPr algn="l"/>
            <a:r>
              <a:rPr lang="en-GB"/>
              <a:t>CIS041-3 Advanced Information Technology</a:t>
            </a:r>
            <a:endParaRPr lang="en-US" dirty="0"/>
          </a:p>
        </p:txBody>
      </p:sp>
      <p:sp>
        <p:nvSpPr>
          <p:cNvPr id="4" name="TextBox 3">
            <a:extLst>
              <a:ext uri="{FF2B5EF4-FFF2-40B4-BE49-F238E27FC236}">
                <a16:creationId xmlns:a16="http://schemas.microsoft.com/office/drawing/2014/main" id="{C29E816C-544C-D889-E927-5F45E17D27FD}"/>
              </a:ext>
            </a:extLst>
          </p:cNvPr>
          <p:cNvSpPr txBox="1"/>
          <p:nvPr/>
        </p:nvSpPr>
        <p:spPr>
          <a:xfrm>
            <a:off x="683568" y="1780025"/>
            <a:ext cx="7992888" cy="1107996"/>
          </a:xfrm>
          <a:prstGeom prst="rect">
            <a:avLst/>
          </a:prstGeom>
          <a:noFill/>
        </p:spPr>
        <p:txBody>
          <a:bodyPr wrap="square" rtlCol="0">
            <a:spAutoFit/>
          </a:bodyPr>
          <a:lstStyle/>
          <a:p>
            <a:r>
              <a:rPr lang="en-GB" dirty="0"/>
              <a:t>Question 1:</a:t>
            </a:r>
          </a:p>
          <a:p>
            <a:r>
              <a:rPr lang="en-GB" dirty="0"/>
              <a:t>What is Internet?</a:t>
            </a:r>
          </a:p>
          <a:p>
            <a:r>
              <a:rPr lang="en-GB" dirty="0"/>
              <a:t>What internet brings to us?</a:t>
            </a:r>
          </a:p>
        </p:txBody>
      </p:sp>
      <p:sp>
        <p:nvSpPr>
          <p:cNvPr id="5" name="TextBox 4">
            <a:extLst>
              <a:ext uri="{FF2B5EF4-FFF2-40B4-BE49-F238E27FC236}">
                <a16:creationId xmlns:a16="http://schemas.microsoft.com/office/drawing/2014/main" id="{23FA55C9-686B-8804-5A06-91E41FBAA799}"/>
              </a:ext>
            </a:extLst>
          </p:cNvPr>
          <p:cNvSpPr txBox="1"/>
          <p:nvPr/>
        </p:nvSpPr>
        <p:spPr>
          <a:xfrm>
            <a:off x="683568" y="3296299"/>
            <a:ext cx="7992888" cy="1446550"/>
          </a:xfrm>
          <a:prstGeom prst="rect">
            <a:avLst/>
          </a:prstGeom>
          <a:noFill/>
        </p:spPr>
        <p:txBody>
          <a:bodyPr wrap="square" rtlCol="0">
            <a:spAutoFit/>
          </a:bodyPr>
          <a:lstStyle/>
          <a:p>
            <a:r>
              <a:rPr lang="en-GB" dirty="0"/>
              <a:t>Question 2:</a:t>
            </a:r>
          </a:p>
          <a:p>
            <a:r>
              <a:rPr lang="en-GB" dirty="0"/>
              <a:t>Considering an information system, what characters of Internet you can come up with?</a:t>
            </a:r>
          </a:p>
          <a:p>
            <a:endParaRPr lang="en-GB" dirty="0"/>
          </a:p>
        </p:txBody>
      </p:sp>
      <p:sp>
        <p:nvSpPr>
          <p:cNvPr id="7" name="TextBox 6">
            <a:extLst>
              <a:ext uri="{FF2B5EF4-FFF2-40B4-BE49-F238E27FC236}">
                <a16:creationId xmlns:a16="http://schemas.microsoft.com/office/drawing/2014/main" id="{EC1DEC8A-6A1D-97D3-CD21-263C78D56EA6}"/>
              </a:ext>
            </a:extLst>
          </p:cNvPr>
          <p:cNvSpPr txBox="1"/>
          <p:nvPr/>
        </p:nvSpPr>
        <p:spPr>
          <a:xfrm>
            <a:off x="683568" y="4914972"/>
            <a:ext cx="7992888" cy="1107996"/>
          </a:xfrm>
          <a:prstGeom prst="rect">
            <a:avLst/>
          </a:prstGeom>
          <a:noFill/>
        </p:spPr>
        <p:txBody>
          <a:bodyPr wrap="square">
            <a:spAutoFit/>
          </a:bodyPr>
          <a:lstStyle/>
          <a:p>
            <a:r>
              <a:rPr lang="en-GB" dirty="0"/>
              <a:t>Question 3:</a:t>
            </a:r>
          </a:p>
          <a:p>
            <a:r>
              <a:rPr lang="en-GB" dirty="0"/>
              <a:t>What are the big problems you can think of about the internet in terms of information seeking/provision?</a:t>
            </a:r>
          </a:p>
        </p:txBody>
      </p:sp>
    </p:spTree>
    <p:extLst>
      <p:ext uri="{BB962C8B-B14F-4D97-AF65-F5344CB8AC3E}">
        <p14:creationId xmlns:p14="http://schemas.microsoft.com/office/powerpoint/2010/main" val="2155622305"/>
      </p:ext>
    </p:extLst>
  </p:cSld>
  <p:clrMapOvr>
    <a:masterClrMapping/>
  </p:clrMapOvr>
  <p:transition spd="slow">
    <p:zoom dir="in"/>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43189"/>
            <a:ext cx="7772400" cy="1362075"/>
          </a:xfrm>
        </p:spPr>
        <p:txBody>
          <a:bodyPr/>
          <a:lstStyle/>
          <a:p>
            <a:r>
              <a:rPr lang="en-US" dirty="0"/>
              <a:t>Information technology</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1191829"/>
      </p:ext>
    </p:extLst>
  </p:cSld>
  <p:clrMapOvr>
    <a:masterClrMapping/>
  </p:clrMapOvr>
  <p:transition spd="slow">
    <p:zoom dir="in"/>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D9EB5-0146-65C2-D057-FC79C6261FA1}"/>
              </a:ext>
            </a:extLst>
          </p:cNvPr>
          <p:cNvSpPr>
            <a:spLocks noGrp="1"/>
          </p:cNvSpPr>
          <p:nvPr>
            <p:ph type="title"/>
          </p:nvPr>
        </p:nvSpPr>
        <p:spPr>
          <a:xfrm>
            <a:off x="1763688" y="404664"/>
            <a:ext cx="7010400" cy="685800"/>
          </a:xfrm>
        </p:spPr>
        <p:txBody>
          <a:bodyPr/>
          <a:lstStyle/>
          <a:p>
            <a:r>
              <a:rPr lang="en-GB" dirty="0"/>
              <a:t>Brief history of IT</a:t>
            </a:r>
          </a:p>
        </p:txBody>
      </p:sp>
      <p:sp>
        <p:nvSpPr>
          <p:cNvPr id="3" name="Footer Placeholder 2">
            <a:extLst>
              <a:ext uri="{FF2B5EF4-FFF2-40B4-BE49-F238E27FC236}">
                <a16:creationId xmlns:a16="http://schemas.microsoft.com/office/drawing/2014/main" id="{1A791C4C-0173-D846-17A0-E0AA09C3BCF8}"/>
              </a:ext>
            </a:extLst>
          </p:cNvPr>
          <p:cNvSpPr>
            <a:spLocks noGrp="1"/>
          </p:cNvSpPr>
          <p:nvPr>
            <p:ph type="ftr" sz="quarter" idx="10"/>
          </p:nvPr>
        </p:nvSpPr>
        <p:spPr/>
        <p:txBody>
          <a:bodyPr/>
          <a:lstStyle/>
          <a:p>
            <a:pPr algn="l"/>
            <a:r>
              <a:rPr lang="en-GB"/>
              <a:t>CIS041-3 Advanced Information Technology</a:t>
            </a:r>
            <a:endParaRPr lang="en-US" dirty="0"/>
          </a:p>
        </p:txBody>
      </p:sp>
      <p:sp>
        <p:nvSpPr>
          <p:cNvPr id="9" name="TextBox 8">
            <a:extLst>
              <a:ext uri="{FF2B5EF4-FFF2-40B4-BE49-F238E27FC236}">
                <a16:creationId xmlns:a16="http://schemas.microsoft.com/office/drawing/2014/main" id="{E06C9C91-7172-84CF-8D00-A22D875CC6F3}"/>
              </a:ext>
            </a:extLst>
          </p:cNvPr>
          <p:cNvSpPr txBox="1"/>
          <p:nvPr/>
        </p:nvSpPr>
        <p:spPr>
          <a:xfrm>
            <a:off x="1763688" y="1772816"/>
            <a:ext cx="7380312" cy="1785104"/>
          </a:xfrm>
          <a:prstGeom prst="rect">
            <a:avLst/>
          </a:prstGeom>
          <a:noFill/>
        </p:spPr>
        <p:txBody>
          <a:bodyPr wrap="square">
            <a:spAutoFit/>
          </a:bodyPr>
          <a:lstStyle/>
          <a:p>
            <a:r>
              <a:rPr lang="en-GB" dirty="0"/>
              <a:t>1958 article published in the Harvard Business Review; authors Harold J. Leavitt and Thomas L. </a:t>
            </a:r>
            <a:r>
              <a:rPr lang="en-GB" dirty="0" err="1"/>
              <a:t>Whisler</a:t>
            </a:r>
            <a:r>
              <a:rPr lang="en-GB" dirty="0"/>
              <a:t> commented that "the new technology does not yet have a single established name. We shall call it </a:t>
            </a:r>
            <a:r>
              <a:rPr lang="en-GB" dirty="0">
                <a:solidFill>
                  <a:srgbClr val="C00000"/>
                </a:solidFill>
              </a:rPr>
              <a:t>information technology</a:t>
            </a:r>
            <a:r>
              <a:rPr lang="en-GB" dirty="0"/>
              <a:t> (IT)." </a:t>
            </a:r>
          </a:p>
        </p:txBody>
      </p:sp>
      <p:sp>
        <p:nvSpPr>
          <p:cNvPr id="10" name="Oval 9">
            <a:extLst>
              <a:ext uri="{FF2B5EF4-FFF2-40B4-BE49-F238E27FC236}">
                <a16:creationId xmlns:a16="http://schemas.microsoft.com/office/drawing/2014/main" id="{B9C03D1E-7363-F0E2-ECA0-0E13558C56BC}"/>
              </a:ext>
            </a:extLst>
          </p:cNvPr>
          <p:cNvSpPr/>
          <p:nvPr/>
        </p:nvSpPr>
        <p:spPr bwMode="auto">
          <a:xfrm>
            <a:off x="395536" y="1585248"/>
            <a:ext cx="1080120" cy="108012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200" b="1" i="0" u="none" strike="noStrike" cap="none" normalizeH="0" baseline="0" dirty="0">
                <a:ln>
                  <a:noFill/>
                </a:ln>
                <a:solidFill>
                  <a:schemeClr val="bg1"/>
                </a:solidFill>
                <a:effectLst/>
                <a:latin typeface="Tahoma" charset="0"/>
              </a:rPr>
              <a:t>1958</a:t>
            </a:r>
          </a:p>
        </p:txBody>
      </p:sp>
      <p:sp>
        <p:nvSpPr>
          <p:cNvPr id="12" name="TextBox 11">
            <a:extLst>
              <a:ext uri="{FF2B5EF4-FFF2-40B4-BE49-F238E27FC236}">
                <a16:creationId xmlns:a16="http://schemas.microsoft.com/office/drawing/2014/main" id="{2DA156E3-5275-1AE1-54A0-22BDCDBEB945}"/>
              </a:ext>
            </a:extLst>
          </p:cNvPr>
          <p:cNvSpPr txBox="1"/>
          <p:nvPr/>
        </p:nvSpPr>
        <p:spPr>
          <a:xfrm>
            <a:off x="1867136" y="3809385"/>
            <a:ext cx="6938392" cy="430887"/>
          </a:xfrm>
          <a:prstGeom prst="rect">
            <a:avLst/>
          </a:prstGeom>
          <a:noFill/>
        </p:spPr>
        <p:txBody>
          <a:bodyPr wrap="square">
            <a:spAutoFit/>
          </a:bodyPr>
          <a:lstStyle/>
          <a:p>
            <a:pPr marL="342900" indent="-342900">
              <a:buFont typeface="Arial" panose="020B0604020202020204" pitchFamily="34" charset="0"/>
              <a:buChar char="•"/>
            </a:pPr>
            <a:r>
              <a:rPr lang="en-GB" dirty="0"/>
              <a:t>Techniques for processing</a:t>
            </a:r>
          </a:p>
        </p:txBody>
      </p:sp>
      <p:sp>
        <p:nvSpPr>
          <p:cNvPr id="14" name="TextBox 13">
            <a:extLst>
              <a:ext uri="{FF2B5EF4-FFF2-40B4-BE49-F238E27FC236}">
                <a16:creationId xmlns:a16="http://schemas.microsoft.com/office/drawing/2014/main" id="{8EA83DF6-C03F-062F-1690-B158A6803A74}"/>
              </a:ext>
            </a:extLst>
          </p:cNvPr>
          <p:cNvSpPr txBox="1"/>
          <p:nvPr/>
        </p:nvSpPr>
        <p:spPr>
          <a:xfrm>
            <a:off x="1837116" y="4377124"/>
            <a:ext cx="6768752" cy="769441"/>
          </a:xfrm>
          <a:prstGeom prst="rect">
            <a:avLst/>
          </a:prstGeom>
          <a:noFill/>
        </p:spPr>
        <p:txBody>
          <a:bodyPr wrap="square">
            <a:spAutoFit/>
          </a:bodyPr>
          <a:lstStyle/>
          <a:p>
            <a:pPr marL="342900" indent="-342900">
              <a:buFont typeface="Arial" panose="020B0604020202020204" pitchFamily="34" charset="0"/>
              <a:buChar char="•"/>
            </a:pPr>
            <a:r>
              <a:rPr lang="en-GB" dirty="0"/>
              <a:t>The application of statistical and mathematical methods to decision-making</a:t>
            </a:r>
          </a:p>
        </p:txBody>
      </p:sp>
      <p:sp>
        <p:nvSpPr>
          <p:cNvPr id="16" name="TextBox 15">
            <a:extLst>
              <a:ext uri="{FF2B5EF4-FFF2-40B4-BE49-F238E27FC236}">
                <a16:creationId xmlns:a16="http://schemas.microsoft.com/office/drawing/2014/main" id="{D3B2CE1B-C023-F10E-82BF-BE27A9755F0D}"/>
              </a:ext>
            </a:extLst>
          </p:cNvPr>
          <p:cNvSpPr txBox="1"/>
          <p:nvPr/>
        </p:nvSpPr>
        <p:spPr>
          <a:xfrm>
            <a:off x="1837116" y="5277670"/>
            <a:ext cx="6696744" cy="769441"/>
          </a:xfrm>
          <a:prstGeom prst="rect">
            <a:avLst/>
          </a:prstGeom>
          <a:noFill/>
        </p:spPr>
        <p:txBody>
          <a:bodyPr wrap="square">
            <a:spAutoFit/>
          </a:bodyPr>
          <a:lstStyle/>
          <a:p>
            <a:pPr marL="342900" indent="-342900">
              <a:buFont typeface="Arial" panose="020B0604020202020204" pitchFamily="34" charset="0"/>
              <a:buChar char="•"/>
            </a:pPr>
            <a:r>
              <a:rPr lang="en-GB" dirty="0"/>
              <a:t>The simulation of higher-order thinking through computer programs.</a:t>
            </a:r>
          </a:p>
        </p:txBody>
      </p:sp>
    </p:spTree>
    <p:extLst>
      <p:ext uri="{BB962C8B-B14F-4D97-AF65-F5344CB8AC3E}">
        <p14:creationId xmlns:p14="http://schemas.microsoft.com/office/powerpoint/2010/main" val="1586264745"/>
      </p:ext>
    </p:extLst>
  </p:cSld>
  <p:clrMapOvr>
    <a:masterClrMapping/>
  </p:clrMapOvr>
  <p:transition spd="slow">
    <p:zoom dir="in"/>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52BDD-55B4-C89C-5F94-33BD45D265FF}"/>
              </a:ext>
            </a:extLst>
          </p:cNvPr>
          <p:cNvSpPr>
            <a:spLocks noGrp="1"/>
          </p:cNvSpPr>
          <p:nvPr>
            <p:ph type="title"/>
          </p:nvPr>
        </p:nvSpPr>
        <p:spPr>
          <a:xfrm>
            <a:off x="1691680" y="476672"/>
            <a:ext cx="7010400" cy="685800"/>
          </a:xfrm>
        </p:spPr>
        <p:txBody>
          <a:bodyPr/>
          <a:lstStyle/>
          <a:p>
            <a:r>
              <a:rPr lang="en-GB" dirty="0"/>
              <a:t>Information technology </a:t>
            </a:r>
          </a:p>
        </p:txBody>
      </p:sp>
      <p:sp>
        <p:nvSpPr>
          <p:cNvPr id="3" name="Footer Placeholder 2">
            <a:extLst>
              <a:ext uri="{FF2B5EF4-FFF2-40B4-BE49-F238E27FC236}">
                <a16:creationId xmlns:a16="http://schemas.microsoft.com/office/drawing/2014/main" id="{8E4836CC-0A13-091C-94B1-38DE29456801}"/>
              </a:ext>
            </a:extLst>
          </p:cNvPr>
          <p:cNvSpPr>
            <a:spLocks noGrp="1"/>
          </p:cNvSpPr>
          <p:nvPr>
            <p:ph type="ftr" sz="quarter" idx="10"/>
          </p:nvPr>
        </p:nvSpPr>
        <p:spPr/>
        <p:txBody>
          <a:bodyPr/>
          <a:lstStyle/>
          <a:p>
            <a:pPr algn="l"/>
            <a:r>
              <a:rPr lang="en-GB"/>
              <a:t>CIS041-3 Advanced Information Technology</a:t>
            </a:r>
            <a:endParaRPr lang="en-US" dirty="0"/>
          </a:p>
        </p:txBody>
      </p:sp>
      <p:sp>
        <p:nvSpPr>
          <p:cNvPr id="9" name="TextBox 8">
            <a:extLst>
              <a:ext uri="{FF2B5EF4-FFF2-40B4-BE49-F238E27FC236}">
                <a16:creationId xmlns:a16="http://schemas.microsoft.com/office/drawing/2014/main" id="{243F7F8A-5D37-D4AF-D9C2-63D0E5898233}"/>
              </a:ext>
            </a:extLst>
          </p:cNvPr>
          <p:cNvSpPr txBox="1"/>
          <p:nvPr/>
        </p:nvSpPr>
        <p:spPr>
          <a:xfrm>
            <a:off x="793466" y="1724882"/>
            <a:ext cx="7841216" cy="1107996"/>
          </a:xfrm>
          <a:prstGeom prst="rect">
            <a:avLst/>
          </a:prstGeom>
          <a:noFill/>
        </p:spPr>
        <p:txBody>
          <a:bodyPr wrap="square">
            <a:spAutoFit/>
          </a:bodyPr>
          <a:lstStyle/>
          <a:p>
            <a:r>
              <a:rPr lang="en-GB" dirty="0"/>
              <a:t>Information technology (IT) is the use of computers to create, process, store, retrieve, and exchange all kinds of data and information</a:t>
            </a:r>
          </a:p>
        </p:txBody>
      </p:sp>
      <p:sp>
        <p:nvSpPr>
          <p:cNvPr id="4" name="TextBox 3">
            <a:extLst>
              <a:ext uri="{FF2B5EF4-FFF2-40B4-BE49-F238E27FC236}">
                <a16:creationId xmlns:a16="http://schemas.microsoft.com/office/drawing/2014/main" id="{73AFE297-0101-9DA0-5125-4B607C7D1D5D}"/>
              </a:ext>
            </a:extLst>
          </p:cNvPr>
          <p:cNvSpPr txBox="1"/>
          <p:nvPr/>
        </p:nvSpPr>
        <p:spPr>
          <a:xfrm>
            <a:off x="467544" y="1356226"/>
            <a:ext cx="5294532" cy="430887"/>
          </a:xfrm>
          <a:prstGeom prst="rect">
            <a:avLst/>
          </a:prstGeom>
          <a:noFill/>
        </p:spPr>
        <p:txBody>
          <a:bodyPr wrap="square" rtlCol="0">
            <a:spAutoFit/>
          </a:bodyPr>
          <a:lstStyle/>
          <a:p>
            <a:r>
              <a:rPr lang="en-GB" dirty="0"/>
              <a:t>Computer Technology</a:t>
            </a:r>
          </a:p>
        </p:txBody>
      </p:sp>
      <p:sp>
        <p:nvSpPr>
          <p:cNvPr id="5" name="TextBox 4">
            <a:extLst>
              <a:ext uri="{FF2B5EF4-FFF2-40B4-BE49-F238E27FC236}">
                <a16:creationId xmlns:a16="http://schemas.microsoft.com/office/drawing/2014/main" id="{51BED191-16A7-06F4-FEA5-0BE8F61E42CF}"/>
              </a:ext>
            </a:extLst>
          </p:cNvPr>
          <p:cNvSpPr txBox="1"/>
          <p:nvPr/>
        </p:nvSpPr>
        <p:spPr>
          <a:xfrm>
            <a:off x="776630" y="2888834"/>
            <a:ext cx="7992888" cy="769441"/>
          </a:xfrm>
          <a:prstGeom prst="rect">
            <a:avLst/>
          </a:prstGeom>
          <a:noFill/>
        </p:spPr>
        <p:txBody>
          <a:bodyPr wrap="square" rtlCol="0">
            <a:spAutoFit/>
          </a:bodyPr>
          <a:lstStyle/>
          <a:p>
            <a:r>
              <a:rPr lang="en-GB" dirty="0"/>
              <a:t>PC, Desktop, Workstation, Server, Middle range, Super-computer, HPC, mini, micro, single-board, </a:t>
            </a:r>
          </a:p>
        </p:txBody>
      </p:sp>
      <p:sp>
        <p:nvSpPr>
          <p:cNvPr id="6" name="TextBox 5">
            <a:extLst>
              <a:ext uri="{FF2B5EF4-FFF2-40B4-BE49-F238E27FC236}">
                <a16:creationId xmlns:a16="http://schemas.microsoft.com/office/drawing/2014/main" id="{26F1C10D-A506-401C-BB92-59B5DEC2D793}"/>
              </a:ext>
            </a:extLst>
          </p:cNvPr>
          <p:cNvSpPr txBox="1"/>
          <p:nvPr/>
        </p:nvSpPr>
        <p:spPr>
          <a:xfrm>
            <a:off x="323528" y="3719155"/>
            <a:ext cx="5294532" cy="430887"/>
          </a:xfrm>
          <a:prstGeom prst="rect">
            <a:avLst/>
          </a:prstGeom>
          <a:noFill/>
        </p:spPr>
        <p:txBody>
          <a:bodyPr wrap="square" rtlCol="0">
            <a:spAutoFit/>
          </a:bodyPr>
          <a:lstStyle/>
          <a:p>
            <a:r>
              <a:rPr lang="en-GB" dirty="0"/>
              <a:t>Network Technology</a:t>
            </a:r>
          </a:p>
        </p:txBody>
      </p:sp>
      <p:sp>
        <p:nvSpPr>
          <p:cNvPr id="7" name="TextBox 6">
            <a:extLst>
              <a:ext uri="{FF2B5EF4-FFF2-40B4-BE49-F238E27FC236}">
                <a16:creationId xmlns:a16="http://schemas.microsoft.com/office/drawing/2014/main" id="{94A1947A-B186-F144-C390-4139F1EE86A8}"/>
              </a:ext>
            </a:extLst>
          </p:cNvPr>
          <p:cNvSpPr txBox="1"/>
          <p:nvPr/>
        </p:nvSpPr>
        <p:spPr>
          <a:xfrm>
            <a:off x="709255" y="4235238"/>
            <a:ext cx="7841216" cy="2123658"/>
          </a:xfrm>
          <a:prstGeom prst="rect">
            <a:avLst/>
          </a:prstGeom>
          <a:noFill/>
        </p:spPr>
        <p:txBody>
          <a:bodyPr wrap="square">
            <a:spAutoFit/>
          </a:bodyPr>
          <a:lstStyle/>
          <a:p>
            <a:r>
              <a:rPr lang="en-GB" dirty="0"/>
              <a:t>Information technology (IT) is the use of communication networks to share resources located geographically distributed locations. It includes physically wired, optical and wireless radio-frequency methods that may be arranged in variety of network topologies.  </a:t>
            </a:r>
          </a:p>
        </p:txBody>
      </p:sp>
    </p:spTree>
    <p:extLst>
      <p:ext uri="{BB962C8B-B14F-4D97-AF65-F5344CB8AC3E}">
        <p14:creationId xmlns:p14="http://schemas.microsoft.com/office/powerpoint/2010/main" val="1024904662"/>
      </p:ext>
    </p:extLst>
  </p:cSld>
  <p:clrMapOvr>
    <a:masterClrMapping/>
  </p:clrMapOvr>
  <p:transition spd="slow">
    <p:zoom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9DE7F7-593E-457F-B154-80794F1C5933}"/>
              </a:ext>
            </a:extLst>
          </p:cNvPr>
          <p:cNvSpPr>
            <a:spLocks noGrp="1"/>
          </p:cNvSpPr>
          <p:nvPr>
            <p:ph type="title"/>
          </p:nvPr>
        </p:nvSpPr>
        <p:spPr>
          <a:xfrm>
            <a:off x="2095926" y="510835"/>
            <a:ext cx="7048074" cy="684653"/>
          </a:xfrm>
        </p:spPr>
        <p:txBody>
          <a:bodyPr>
            <a:normAutofit fontScale="90000"/>
          </a:bodyPr>
          <a:lstStyle/>
          <a:p>
            <a:pPr algn="l"/>
            <a:r>
              <a:rPr lang="en-GB" sz="4000" i="0" dirty="0">
                <a:solidFill>
                  <a:srgbClr val="163156"/>
                </a:solidFill>
                <a:effectLst/>
                <a:latin typeface="Lora" pitchFamily="2" charset="0"/>
              </a:rPr>
              <a:t>Data, Information, Knowledge, Wisdom (DIKW) Pyramid</a:t>
            </a:r>
            <a:br>
              <a:rPr lang="en-GB" b="0" i="0" dirty="0">
                <a:solidFill>
                  <a:srgbClr val="163156"/>
                </a:solidFill>
                <a:effectLst/>
                <a:latin typeface="Roboto Slab"/>
              </a:rPr>
            </a:br>
            <a:endParaRPr lang="en-GB" dirty="0"/>
          </a:p>
        </p:txBody>
      </p:sp>
      <p:pic>
        <p:nvPicPr>
          <p:cNvPr id="5" name="Picture 4" descr="DIKW Pyramid describes the relations between data, information, knowledge and wisdom">
            <a:extLst>
              <a:ext uri="{FF2B5EF4-FFF2-40B4-BE49-F238E27FC236}">
                <a16:creationId xmlns:a16="http://schemas.microsoft.com/office/drawing/2014/main" id="{3A875129-3636-4E18-94A8-181204907441}"/>
              </a:ext>
            </a:extLst>
          </p:cNvPr>
          <p:cNvPicPr>
            <a:picLocks noChangeAspect="1"/>
          </p:cNvPicPr>
          <p:nvPr/>
        </p:nvPicPr>
        <p:blipFill>
          <a:blip r:embed="rId2"/>
          <a:stretch>
            <a:fillRect/>
          </a:stretch>
        </p:blipFill>
        <p:spPr>
          <a:xfrm>
            <a:off x="1187624" y="2020469"/>
            <a:ext cx="7286464" cy="3592227"/>
          </a:xfrm>
          <a:prstGeom prst="rect">
            <a:avLst/>
          </a:prstGeom>
        </p:spPr>
      </p:pic>
      <p:sp>
        <p:nvSpPr>
          <p:cNvPr id="13" name="Title 3">
            <a:extLst>
              <a:ext uri="{FF2B5EF4-FFF2-40B4-BE49-F238E27FC236}">
                <a16:creationId xmlns:a16="http://schemas.microsoft.com/office/drawing/2014/main" id="{CA4C8148-4F0F-40B6-AE5D-74E72BCAA51A}"/>
              </a:ext>
            </a:extLst>
          </p:cNvPr>
          <p:cNvSpPr txBox="1">
            <a:spLocks/>
          </p:cNvSpPr>
          <p:nvPr/>
        </p:nvSpPr>
        <p:spPr bwMode="auto">
          <a:xfrm>
            <a:off x="755576" y="1365500"/>
            <a:ext cx="8175216" cy="61379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b="1">
                <a:solidFill>
                  <a:schemeClr val="tx2"/>
                </a:solidFill>
                <a:latin typeface="+mj-lt"/>
                <a:ea typeface="MS PGothic" charset="0"/>
                <a:cs typeface="MS PGothic" charset="0"/>
              </a:defRPr>
            </a:lvl1pPr>
            <a:lvl2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2pPr>
            <a:lvl3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3pPr>
            <a:lvl4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4pPr>
            <a:lvl5pPr algn="l" rtl="0" eaLnBrk="0" fontAlgn="base" hangingPunct="0">
              <a:spcBef>
                <a:spcPct val="0"/>
              </a:spcBef>
              <a:spcAft>
                <a:spcPct val="0"/>
              </a:spcAft>
              <a:defRPr sz="3200" b="1">
                <a:solidFill>
                  <a:schemeClr val="tx2"/>
                </a:solidFill>
                <a:latin typeface="Times New Roman" charset="0"/>
                <a:ea typeface="MS PGothic" charset="0"/>
                <a:cs typeface="MS PGothic" charset="0"/>
              </a:defRPr>
            </a:lvl5pPr>
            <a:lvl6pPr marL="457200" algn="l" rtl="0" eaLnBrk="0" fontAlgn="base" hangingPunct="0">
              <a:spcBef>
                <a:spcPct val="0"/>
              </a:spcBef>
              <a:spcAft>
                <a:spcPct val="0"/>
              </a:spcAft>
              <a:defRPr sz="3200" b="1">
                <a:solidFill>
                  <a:schemeClr val="tx2"/>
                </a:solidFill>
                <a:latin typeface="Times New Roman" charset="0"/>
              </a:defRPr>
            </a:lvl6pPr>
            <a:lvl7pPr marL="914400" algn="l" rtl="0" eaLnBrk="0" fontAlgn="base" hangingPunct="0">
              <a:spcBef>
                <a:spcPct val="0"/>
              </a:spcBef>
              <a:spcAft>
                <a:spcPct val="0"/>
              </a:spcAft>
              <a:defRPr sz="3200" b="1">
                <a:solidFill>
                  <a:schemeClr val="tx2"/>
                </a:solidFill>
                <a:latin typeface="Times New Roman" charset="0"/>
              </a:defRPr>
            </a:lvl7pPr>
            <a:lvl8pPr marL="1371600" algn="l" rtl="0" eaLnBrk="0" fontAlgn="base" hangingPunct="0">
              <a:spcBef>
                <a:spcPct val="0"/>
              </a:spcBef>
              <a:spcAft>
                <a:spcPct val="0"/>
              </a:spcAft>
              <a:defRPr sz="3200" b="1">
                <a:solidFill>
                  <a:schemeClr val="tx2"/>
                </a:solidFill>
                <a:latin typeface="Times New Roman" charset="0"/>
              </a:defRPr>
            </a:lvl8pPr>
            <a:lvl9pPr marL="1828800" algn="l" rtl="0" eaLnBrk="0" fontAlgn="base" hangingPunct="0">
              <a:spcBef>
                <a:spcPct val="0"/>
              </a:spcBef>
              <a:spcAft>
                <a:spcPct val="0"/>
              </a:spcAft>
              <a:defRPr sz="3200" b="1">
                <a:solidFill>
                  <a:schemeClr val="tx2"/>
                </a:solidFill>
                <a:latin typeface="Times New Roman" charset="0"/>
              </a:defRPr>
            </a:lvl9pPr>
          </a:lstStyle>
          <a:p>
            <a:pPr algn="l"/>
            <a:r>
              <a:rPr lang="en-GB" sz="1800" b="0" kern="0" dirty="0">
                <a:solidFill>
                  <a:srgbClr val="163156"/>
                </a:solidFill>
                <a:latin typeface="Georgia" panose="02040502050405020303" pitchFamily="18" charset="0"/>
              </a:rPr>
              <a:t>The DIKW Pyramid represents the relationships between data, information, knowledge and wisdom..</a:t>
            </a:r>
            <a:endParaRPr lang="en-GB" sz="4000" kern="0" dirty="0">
              <a:latin typeface="Georgia" panose="02040502050405020303" pitchFamily="18" charset="0"/>
            </a:endParaRPr>
          </a:p>
        </p:txBody>
      </p:sp>
      <p:sp>
        <p:nvSpPr>
          <p:cNvPr id="3" name="Footer Placeholder 2">
            <a:extLst>
              <a:ext uri="{FF2B5EF4-FFF2-40B4-BE49-F238E27FC236}">
                <a16:creationId xmlns:a16="http://schemas.microsoft.com/office/drawing/2014/main" id="{6FC6ED0A-EE4A-4E9B-A57D-22CF60BC491D}"/>
              </a:ext>
            </a:extLst>
          </p:cNvPr>
          <p:cNvSpPr>
            <a:spLocks noGrp="1"/>
          </p:cNvSpPr>
          <p:nvPr>
            <p:ph type="ftr" sz="quarter" idx="11"/>
          </p:nvPr>
        </p:nvSpPr>
        <p:spPr/>
        <p:txBody>
          <a:bodyPr/>
          <a:lstStyle/>
          <a:p>
            <a:pPr algn="l"/>
            <a:r>
              <a:rPr lang="en-GB"/>
              <a:t>CIS041-3 Advanced Information Technology</a:t>
            </a:r>
            <a:endParaRPr lang="en-US" dirty="0"/>
          </a:p>
        </p:txBody>
      </p:sp>
      <p:sp>
        <p:nvSpPr>
          <p:cNvPr id="6" name="TextBox 5">
            <a:extLst>
              <a:ext uri="{FF2B5EF4-FFF2-40B4-BE49-F238E27FC236}">
                <a16:creationId xmlns:a16="http://schemas.microsoft.com/office/drawing/2014/main" id="{FBD7704C-53BE-1D66-39BB-4ECA95A731A2}"/>
              </a:ext>
            </a:extLst>
          </p:cNvPr>
          <p:cNvSpPr txBox="1"/>
          <p:nvPr/>
        </p:nvSpPr>
        <p:spPr>
          <a:xfrm>
            <a:off x="564636" y="5655699"/>
            <a:ext cx="8255836" cy="1169551"/>
          </a:xfrm>
          <a:prstGeom prst="rect">
            <a:avLst/>
          </a:prstGeom>
          <a:noFill/>
        </p:spPr>
        <p:txBody>
          <a:bodyPr wrap="square">
            <a:spAutoFit/>
          </a:bodyPr>
          <a:lstStyle/>
          <a:p>
            <a:r>
              <a:rPr lang="en-GB" sz="1400" b="0" dirty="0"/>
              <a:t>Rowley, Jennifer (2007). "The wisdom hierarchy: representations of the DIKW hierarchy". Journal of Information and Communication Science. 33 (2): 163–180. doi:10.1177/0165551506070706. S2CID 17000089. </a:t>
            </a:r>
            <a:r>
              <a:rPr lang="en-GB" sz="1400" b="0" dirty="0">
                <a:hlinkClick r:id="rId3"/>
              </a:rPr>
              <a:t>https://www.wikiwand.com/en/DIKW_pyramid</a:t>
            </a:r>
            <a:endParaRPr lang="en-GB" sz="1400" b="0" dirty="0"/>
          </a:p>
          <a:p>
            <a:endParaRPr lang="en-GB" sz="1400" b="0" dirty="0"/>
          </a:p>
          <a:p>
            <a:endParaRPr lang="en-GB" sz="1400" b="0" dirty="0"/>
          </a:p>
        </p:txBody>
      </p:sp>
    </p:spTree>
    <p:extLst>
      <p:ext uri="{BB962C8B-B14F-4D97-AF65-F5344CB8AC3E}">
        <p14:creationId xmlns:p14="http://schemas.microsoft.com/office/powerpoint/2010/main" val="878925039"/>
      </p:ext>
    </p:extLst>
  </p:cSld>
  <p:clrMapOvr>
    <a:masterClrMapping/>
  </p:clrMapOvr>
  <p:transition spd="slow">
    <p:zoom dir="in"/>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E762C-0A1D-FC9D-8AAA-DCA520498642}"/>
              </a:ext>
            </a:extLst>
          </p:cNvPr>
          <p:cNvSpPr>
            <a:spLocks noGrp="1"/>
          </p:cNvSpPr>
          <p:nvPr>
            <p:ph type="title"/>
          </p:nvPr>
        </p:nvSpPr>
        <p:spPr>
          <a:xfrm>
            <a:off x="1691680" y="404664"/>
            <a:ext cx="7128792" cy="685800"/>
          </a:xfrm>
        </p:spPr>
        <p:txBody>
          <a:bodyPr/>
          <a:lstStyle/>
          <a:p>
            <a:r>
              <a:rPr lang="en-GB" dirty="0"/>
              <a:t>IT as a synonym for computers and computer networks </a:t>
            </a:r>
          </a:p>
        </p:txBody>
      </p:sp>
      <p:sp>
        <p:nvSpPr>
          <p:cNvPr id="3" name="Footer Placeholder 2">
            <a:extLst>
              <a:ext uri="{FF2B5EF4-FFF2-40B4-BE49-F238E27FC236}">
                <a16:creationId xmlns:a16="http://schemas.microsoft.com/office/drawing/2014/main" id="{EB1D0250-DA83-5774-48A1-5A557A13347A}"/>
              </a:ext>
            </a:extLst>
          </p:cNvPr>
          <p:cNvSpPr>
            <a:spLocks noGrp="1"/>
          </p:cNvSpPr>
          <p:nvPr>
            <p:ph type="ftr" sz="quarter" idx="10"/>
          </p:nvPr>
        </p:nvSpPr>
        <p:spPr/>
        <p:txBody>
          <a:bodyPr/>
          <a:lstStyle/>
          <a:p>
            <a:pPr algn="l"/>
            <a:r>
              <a:rPr lang="en-GB"/>
              <a:t>CIS041-3 Advanced Information Technology</a:t>
            </a:r>
            <a:endParaRPr lang="en-US" dirty="0"/>
          </a:p>
        </p:txBody>
      </p:sp>
      <p:sp>
        <p:nvSpPr>
          <p:cNvPr id="5" name="TextBox 4">
            <a:extLst>
              <a:ext uri="{FF2B5EF4-FFF2-40B4-BE49-F238E27FC236}">
                <a16:creationId xmlns:a16="http://schemas.microsoft.com/office/drawing/2014/main" id="{9A0280E3-1A9F-8D37-F050-9D63A1317995}"/>
              </a:ext>
            </a:extLst>
          </p:cNvPr>
          <p:cNvSpPr txBox="1"/>
          <p:nvPr/>
        </p:nvSpPr>
        <p:spPr>
          <a:xfrm>
            <a:off x="755576" y="1834621"/>
            <a:ext cx="8229197" cy="1107996"/>
          </a:xfrm>
          <a:prstGeom prst="rect">
            <a:avLst/>
          </a:prstGeom>
          <a:noFill/>
        </p:spPr>
        <p:txBody>
          <a:bodyPr wrap="square">
            <a:spAutoFit/>
          </a:bodyPr>
          <a:lstStyle/>
          <a:p>
            <a:r>
              <a:rPr lang="en-GB" dirty="0"/>
              <a:t>Based on the storage and processing technologies employed, it is possible to distinguish four distinct phases of IT development: </a:t>
            </a:r>
          </a:p>
        </p:txBody>
      </p:sp>
      <p:sp>
        <p:nvSpPr>
          <p:cNvPr id="7" name="TextBox 6">
            <a:extLst>
              <a:ext uri="{FF2B5EF4-FFF2-40B4-BE49-F238E27FC236}">
                <a16:creationId xmlns:a16="http://schemas.microsoft.com/office/drawing/2014/main" id="{83F0344A-1475-71C6-CDF7-DC6093E84A43}"/>
              </a:ext>
            </a:extLst>
          </p:cNvPr>
          <p:cNvSpPr txBox="1"/>
          <p:nvPr/>
        </p:nvSpPr>
        <p:spPr>
          <a:xfrm>
            <a:off x="1403648" y="3429000"/>
            <a:ext cx="6624736" cy="430887"/>
          </a:xfrm>
          <a:prstGeom prst="rect">
            <a:avLst/>
          </a:prstGeom>
          <a:noFill/>
        </p:spPr>
        <p:txBody>
          <a:bodyPr wrap="square">
            <a:spAutoFit/>
          </a:bodyPr>
          <a:lstStyle/>
          <a:p>
            <a:pPr marL="342900" indent="-342900">
              <a:buFont typeface="Arial" panose="020B0604020202020204" pitchFamily="34" charset="0"/>
              <a:buChar char="•"/>
            </a:pPr>
            <a:r>
              <a:rPr lang="en-GB" dirty="0"/>
              <a:t>Pre-mechanical (3000 BC — 1450 AD)</a:t>
            </a:r>
          </a:p>
        </p:txBody>
      </p:sp>
      <p:sp>
        <p:nvSpPr>
          <p:cNvPr id="9" name="TextBox 8">
            <a:extLst>
              <a:ext uri="{FF2B5EF4-FFF2-40B4-BE49-F238E27FC236}">
                <a16:creationId xmlns:a16="http://schemas.microsoft.com/office/drawing/2014/main" id="{F855FCFD-C190-31FC-FC55-90C18F4BFD39}"/>
              </a:ext>
            </a:extLst>
          </p:cNvPr>
          <p:cNvSpPr txBox="1"/>
          <p:nvPr/>
        </p:nvSpPr>
        <p:spPr>
          <a:xfrm>
            <a:off x="1422817" y="3972192"/>
            <a:ext cx="4814596" cy="430887"/>
          </a:xfrm>
          <a:prstGeom prst="rect">
            <a:avLst/>
          </a:prstGeom>
          <a:noFill/>
        </p:spPr>
        <p:txBody>
          <a:bodyPr wrap="square">
            <a:spAutoFit/>
          </a:bodyPr>
          <a:lstStyle/>
          <a:p>
            <a:pPr marL="342900" indent="-342900">
              <a:buFont typeface="Arial" panose="020B0604020202020204" pitchFamily="34" charset="0"/>
              <a:buChar char="•"/>
            </a:pPr>
            <a:r>
              <a:rPr lang="en-GB" dirty="0"/>
              <a:t>Mechanical (1450—1840) </a:t>
            </a:r>
          </a:p>
        </p:txBody>
      </p:sp>
      <p:sp>
        <p:nvSpPr>
          <p:cNvPr id="11" name="TextBox 10">
            <a:extLst>
              <a:ext uri="{FF2B5EF4-FFF2-40B4-BE49-F238E27FC236}">
                <a16:creationId xmlns:a16="http://schemas.microsoft.com/office/drawing/2014/main" id="{EBB6DBAC-513B-0DB7-EC85-99A927078AAA}"/>
              </a:ext>
            </a:extLst>
          </p:cNvPr>
          <p:cNvSpPr txBox="1"/>
          <p:nvPr/>
        </p:nvSpPr>
        <p:spPr>
          <a:xfrm>
            <a:off x="1386813" y="4580278"/>
            <a:ext cx="6408712" cy="430887"/>
          </a:xfrm>
          <a:prstGeom prst="rect">
            <a:avLst/>
          </a:prstGeom>
          <a:noFill/>
        </p:spPr>
        <p:txBody>
          <a:bodyPr wrap="square">
            <a:spAutoFit/>
          </a:bodyPr>
          <a:lstStyle/>
          <a:p>
            <a:pPr marL="342900" indent="-342900">
              <a:buFont typeface="Arial" panose="020B0604020202020204" pitchFamily="34" charset="0"/>
              <a:buChar char="•"/>
            </a:pPr>
            <a:r>
              <a:rPr lang="en-GB" dirty="0"/>
              <a:t>Electromechanical (1840—1940)</a:t>
            </a:r>
          </a:p>
        </p:txBody>
      </p:sp>
      <p:sp>
        <p:nvSpPr>
          <p:cNvPr id="13" name="TextBox 12">
            <a:extLst>
              <a:ext uri="{FF2B5EF4-FFF2-40B4-BE49-F238E27FC236}">
                <a16:creationId xmlns:a16="http://schemas.microsoft.com/office/drawing/2014/main" id="{AE7AA404-AD14-409B-9694-DF6E1070FA7F}"/>
              </a:ext>
            </a:extLst>
          </p:cNvPr>
          <p:cNvSpPr txBox="1"/>
          <p:nvPr/>
        </p:nvSpPr>
        <p:spPr>
          <a:xfrm>
            <a:off x="1386813" y="5269838"/>
            <a:ext cx="5791674" cy="430887"/>
          </a:xfrm>
          <a:prstGeom prst="rect">
            <a:avLst/>
          </a:prstGeom>
          <a:noFill/>
        </p:spPr>
        <p:txBody>
          <a:bodyPr wrap="square">
            <a:spAutoFit/>
          </a:bodyPr>
          <a:lstStyle/>
          <a:p>
            <a:pPr marL="342900" indent="-342900">
              <a:buFont typeface="Arial" panose="020B0604020202020204" pitchFamily="34" charset="0"/>
              <a:buChar char="•"/>
            </a:pPr>
            <a:r>
              <a:rPr lang="en-GB" dirty="0"/>
              <a:t>Electronic (1940 to present). </a:t>
            </a:r>
          </a:p>
        </p:txBody>
      </p:sp>
    </p:spTree>
    <p:extLst>
      <p:ext uri="{BB962C8B-B14F-4D97-AF65-F5344CB8AC3E}">
        <p14:creationId xmlns:p14="http://schemas.microsoft.com/office/powerpoint/2010/main" val="4278944496"/>
      </p:ext>
    </p:extLst>
  </p:cSld>
  <p:clrMapOvr>
    <a:masterClrMapping/>
  </p:clrMapOvr>
  <p:transition spd="slow">
    <p:zoom dir="in"/>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3E709-30EA-FF7A-B839-58C88B8AAECB}"/>
              </a:ext>
            </a:extLst>
          </p:cNvPr>
          <p:cNvSpPr>
            <a:spLocks noGrp="1"/>
          </p:cNvSpPr>
          <p:nvPr>
            <p:ph type="title"/>
          </p:nvPr>
        </p:nvSpPr>
        <p:spPr/>
        <p:txBody>
          <a:bodyPr/>
          <a:lstStyle/>
          <a:p>
            <a:r>
              <a:rPr lang="en-GB" dirty="0"/>
              <a:t>Historical pictures </a:t>
            </a:r>
            <a:r>
              <a:rPr lang="en-US" altLang="zh-CN" dirty="0"/>
              <a:t>of Computers</a:t>
            </a:r>
            <a:endParaRPr lang="en-GB" dirty="0"/>
          </a:p>
        </p:txBody>
      </p:sp>
      <p:sp>
        <p:nvSpPr>
          <p:cNvPr id="3" name="Footer Placeholder 2">
            <a:extLst>
              <a:ext uri="{FF2B5EF4-FFF2-40B4-BE49-F238E27FC236}">
                <a16:creationId xmlns:a16="http://schemas.microsoft.com/office/drawing/2014/main" id="{9228C654-9A82-F8B6-B7EA-DF4F16A91371}"/>
              </a:ext>
            </a:extLst>
          </p:cNvPr>
          <p:cNvSpPr>
            <a:spLocks noGrp="1"/>
          </p:cNvSpPr>
          <p:nvPr>
            <p:ph type="ftr" sz="quarter" idx="10"/>
          </p:nvPr>
        </p:nvSpPr>
        <p:spPr/>
        <p:txBody>
          <a:bodyPr/>
          <a:lstStyle/>
          <a:p>
            <a:pPr algn="l"/>
            <a:r>
              <a:rPr lang="en-GB"/>
              <a:t>CIS041-3 Advanced Information Technology</a:t>
            </a:r>
            <a:endParaRPr lang="en-US" dirty="0"/>
          </a:p>
        </p:txBody>
      </p:sp>
      <p:pic>
        <p:nvPicPr>
          <p:cNvPr id="4" name="Picture 3">
            <a:extLst>
              <a:ext uri="{FF2B5EF4-FFF2-40B4-BE49-F238E27FC236}">
                <a16:creationId xmlns:a16="http://schemas.microsoft.com/office/drawing/2014/main" id="{50C5AE26-C559-7DA1-2685-9368739FD608}"/>
              </a:ext>
            </a:extLst>
          </p:cNvPr>
          <p:cNvPicPr>
            <a:picLocks noChangeAspect="1"/>
          </p:cNvPicPr>
          <p:nvPr/>
        </p:nvPicPr>
        <p:blipFill>
          <a:blip r:embed="rId2"/>
          <a:stretch>
            <a:fillRect/>
          </a:stretch>
        </p:blipFill>
        <p:spPr>
          <a:xfrm rot="1920241">
            <a:off x="666273" y="885792"/>
            <a:ext cx="3106283" cy="2727739"/>
          </a:xfrm>
          <a:prstGeom prst="rect">
            <a:avLst/>
          </a:prstGeom>
        </p:spPr>
      </p:pic>
      <p:pic>
        <p:nvPicPr>
          <p:cNvPr id="5" name="Picture 4">
            <a:extLst>
              <a:ext uri="{FF2B5EF4-FFF2-40B4-BE49-F238E27FC236}">
                <a16:creationId xmlns:a16="http://schemas.microsoft.com/office/drawing/2014/main" id="{581DD40A-630E-ED96-1A53-4C41F982911F}"/>
              </a:ext>
            </a:extLst>
          </p:cNvPr>
          <p:cNvPicPr>
            <a:picLocks noChangeAspect="1"/>
          </p:cNvPicPr>
          <p:nvPr/>
        </p:nvPicPr>
        <p:blipFill>
          <a:blip r:embed="rId3"/>
          <a:stretch>
            <a:fillRect/>
          </a:stretch>
        </p:blipFill>
        <p:spPr>
          <a:xfrm>
            <a:off x="4716016" y="1491172"/>
            <a:ext cx="2160240" cy="1643867"/>
          </a:xfrm>
          <a:prstGeom prst="rect">
            <a:avLst/>
          </a:prstGeom>
        </p:spPr>
      </p:pic>
      <p:sp>
        <p:nvSpPr>
          <p:cNvPr id="7" name="TextBox 6">
            <a:extLst>
              <a:ext uri="{FF2B5EF4-FFF2-40B4-BE49-F238E27FC236}">
                <a16:creationId xmlns:a16="http://schemas.microsoft.com/office/drawing/2014/main" id="{403BF87F-D5C2-9333-2892-00E9464899DF}"/>
              </a:ext>
            </a:extLst>
          </p:cNvPr>
          <p:cNvSpPr txBox="1"/>
          <p:nvPr/>
        </p:nvSpPr>
        <p:spPr>
          <a:xfrm>
            <a:off x="4591270" y="3181205"/>
            <a:ext cx="3848676" cy="430887"/>
          </a:xfrm>
          <a:prstGeom prst="rect">
            <a:avLst/>
          </a:prstGeom>
          <a:noFill/>
        </p:spPr>
        <p:txBody>
          <a:bodyPr wrap="square">
            <a:spAutoFit/>
          </a:bodyPr>
          <a:lstStyle/>
          <a:p>
            <a:r>
              <a:rPr lang="en-GB" dirty="0"/>
              <a:t>Slide Rules</a:t>
            </a:r>
          </a:p>
        </p:txBody>
      </p:sp>
      <p:sp>
        <p:nvSpPr>
          <p:cNvPr id="9" name="TextBox 8">
            <a:extLst>
              <a:ext uri="{FF2B5EF4-FFF2-40B4-BE49-F238E27FC236}">
                <a16:creationId xmlns:a16="http://schemas.microsoft.com/office/drawing/2014/main" id="{7A4D4ED1-8A05-E1C2-A21A-5CF17914D04F}"/>
              </a:ext>
            </a:extLst>
          </p:cNvPr>
          <p:cNvSpPr txBox="1"/>
          <p:nvPr/>
        </p:nvSpPr>
        <p:spPr>
          <a:xfrm>
            <a:off x="971600" y="3135039"/>
            <a:ext cx="2435758" cy="430887"/>
          </a:xfrm>
          <a:prstGeom prst="rect">
            <a:avLst/>
          </a:prstGeom>
          <a:noFill/>
        </p:spPr>
        <p:txBody>
          <a:bodyPr wrap="square">
            <a:spAutoFit/>
          </a:bodyPr>
          <a:lstStyle/>
          <a:p>
            <a:r>
              <a:rPr lang="en-GB" dirty="0"/>
              <a:t>The Abacus.</a:t>
            </a:r>
          </a:p>
        </p:txBody>
      </p:sp>
      <p:pic>
        <p:nvPicPr>
          <p:cNvPr id="10" name="Picture 9">
            <a:extLst>
              <a:ext uri="{FF2B5EF4-FFF2-40B4-BE49-F238E27FC236}">
                <a16:creationId xmlns:a16="http://schemas.microsoft.com/office/drawing/2014/main" id="{1CBF01BF-FE50-68E6-4B7C-E6D7E70C2F93}"/>
              </a:ext>
            </a:extLst>
          </p:cNvPr>
          <p:cNvPicPr>
            <a:picLocks noChangeAspect="1"/>
          </p:cNvPicPr>
          <p:nvPr/>
        </p:nvPicPr>
        <p:blipFill>
          <a:blip r:embed="rId4"/>
          <a:stretch>
            <a:fillRect/>
          </a:stretch>
        </p:blipFill>
        <p:spPr>
          <a:xfrm>
            <a:off x="863588" y="3816252"/>
            <a:ext cx="2651782" cy="2191555"/>
          </a:xfrm>
          <a:prstGeom prst="rect">
            <a:avLst/>
          </a:prstGeom>
        </p:spPr>
      </p:pic>
      <p:sp>
        <p:nvSpPr>
          <p:cNvPr id="12" name="TextBox 11">
            <a:extLst>
              <a:ext uri="{FF2B5EF4-FFF2-40B4-BE49-F238E27FC236}">
                <a16:creationId xmlns:a16="http://schemas.microsoft.com/office/drawing/2014/main" id="{38F1E717-2002-554D-DD27-B390F6506DA0}"/>
              </a:ext>
            </a:extLst>
          </p:cNvPr>
          <p:cNvSpPr txBox="1"/>
          <p:nvPr/>
        </p:nvSpPr>
        <p:spPr>
          <a:xfrm>
            <a:off x="611560" y="6000125"/>
            <a:ext cx="4572000" cy="430887"/>
          </a:xfrm>
          <a:prstGeom prst="rect">
            <a:avLst/>
          </a:prstGeom>
          <a:noFill/>
        </p:spPr>
        <p:txBody>
          <a:bodyPr wrap="square">
            <a:spAutoFit/>
          </a:bodyPr>
          <a:lstStyle/>
          <a:p>
            <a:r>
              <a:rPr lang="en-GB" dirty="0"/>
              <a:t>The Analytical Engine.</a:t>
            </a:r>
          </a:p>
        </p:txBody>
      </p:sp>
      <p:pic>
        <p:nvPicPr>
          <p:cNvPr id="13" name="Picture 12">
            <a:extLst>
              <a:ext uri="{FF2B5EF4-FFF2-40B4-BE49-F238E27FC236}">
                <a16:creationId xmlns:a16="http://schemas.microsoft.com/office/drawing/2014/main" id="{A3477A0F-ADDD-3DC6-92EA-BD84C682EFF5}"/>
              </a:ext>
            </a:extLst>
          </p:cNvPr>
          <p:cNvPicPr>
            <a:picLocks noChangeAspect="1"/>
          </p:cNvPicPr>
          <p:nvPr/>
        </p:nvPicPr>
        <p:blipFill>
          <a:blip r:embed="rId5"/>
          <a:stretch>
            <a:fillRect/>
          </a:stretch>
        </p:blipFill>
        <p:spPr>
          <a:xfrm>
            <a:off x="4511346" y="3830248"/>
            <a:ext cx="3497780" cy="2191555"/>
          </a:xfrm>
          <a:prstGeom prst="rect">
            <a:avLst/>
          </a:prstGeom>
        </p:spPr>
      </p:pic>
      <p:sp>
        <p:nvSpPr>
          <p:cNvPr id="15" name="TextBox 14">
            <a:extLst>
              <a:ext uri="{FF2B5EF4-FFF2-40B4-BE49-F238E27FC236}">
                <a16:creationId xmlns:a16="http://schemas.microsoft.com/office/drawing/2014/main" id="{FF9DC2B5-BDD5-3C8B-4CAE-723C281C2835}"/>
              </a:ext>
            </a:extLst>
          </p:cNvPr>
          <p:cNvSpPr txBox="1"/>
          <p:nvPr/>
        </p:nvSpPr>
        <p:spPr>
          <a:xfrm>
            <a:off x="4486397" y="6100165"/>
            <a:ext cx="1488235" cy="461665"/>
          </a:xfrm>
          <a:prstGeom prst="rect">
            <a:avLst/>
          </a:prstGeom>
          <a:noFill/>
        </p:spPr>
        <p:txBody>
          <a:bodyPr wrap="square">
            <a:spAutoFit/>
          </a:bodyPr>
          <a:lstStyle/>
          <a:p>
            <a:r>
              <a:rPr lang="en-GB" sz="2400" dirty="0"/>
              <a:t>ENIAC</a:t>
            </a:r>
          </a:p>
        </p:txBody>
      </p:sp>
      <p:sp>
        <p:nvSpPr>
          <p:cNvPr id="17" name="TextBox 16">
            <a:extLst>
              <a:ext uri="{FF2B5EF4-FFF2-40B4-BE49-F238E27FC236}">
                <a16:creationId xmlns:a16="http://schemas.microsoft.com/office/drawing/2014/main" id="{8109B15C-C780-16FE-93FD-759AE9707CFB}"/>
              </a:ext>
            </a:extLst>
          </p:cNvPr>
          <p:cNvSpPr txBox="1"/>
          <p:nvPr/>
        </p:nvSpPr>
        <p:spPr>
          <a:xfrm>
            <a:off x="5675655" y="6151225"/>
            <a:ext cx="2822923" cy="523220"/>
          </a:xfrm>
          <a:prstGeom prst="rect">
            <a:avLst/>
          </a:prstGeom>
          <a:noFill/>
        </p:spPr>
        <p:txBody>
          <a:bodyPr wrap="square">
            <a:spAutoFit/>
          </a:bodyPr>
          <a:lstStyle/>
          <a:p>
            <a:r>
              <a:rPr lang="en-GB" sz="1400" b="0" dirty="0"/>
              <a:t>Electronic Numerical Integrator and Computer</a:t>
            </a:r>
          </a:p>
        </p:txBody>
      </p:sp>
    </p:spTree>
    <p:extLst>
      <p:ext uri="{BB962C8B-B14F-4D97-AF65-F5344CB8AC3E}">
        <p14:creationId xmlns:p14="http://schemas.microsoft.com/office/powerpoint/2010/main" val="3491089997"/>
      </p:ext>
    </p:extLst>
  </p:cSld>
  <p:clrMapOvr>
    <a:masterClrMapping/>
  </p:clrMapOvr>
  <p:transition spd="slow">
    <p:zoom dir="in"/>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97E69-3CED-210B-7101-521467B0068A}"/>
              </a:ext>
            </a:extLst>
          </p:cNvPr>
          <p:cNvSpPr>
            <a:spLocks noGrp="1"/>
          </p:cNvSpPr>
          <p:nvPr>
            <p:ph type="title"/>
          </p:nvPr>
        </p:nvSpPr>
        <p:spPr/>
        <p:txBody>
          <a:bodyPr/>
          <a:lstStyle/>
          <a:p>
            <a:r>
              <a:rPr lang="en-US" altLang="zh-CN" dirty="0"/>
              <a:t>Networks</a:t>
            </a:r>
            <a:endParaRPr lang="en-GB" dirty="0"/>
          </a:p>
        </p:txBody>
      </p:sp>
      <p:sp>
        <p:nvSpPr>
          <p:cNvPr id="4" name="Content Placeholder 3">
            <a:extLst>
              <a:ext uri="{FF2B5EF4-FFF2-40B4-BE49-F238E27FC236}">
                <a16:creationId xmlns:a16="http://schemas.microsoft.com/office/drawing/2014/main" id="{CD1A6A8A-2C84-5EFD-30AB-4BA4169D7887}"/>
              </a:ext>
            </a:extLst>
          </p:cNvPr>
          <p:cNvSpPr>
            <a:spLocks noGrp="1"/>
          </p:cNvSpPr>
          <p:nvPr>
            <p:ph idx="1"/>
          </p:nvPr>
        </p:nvSpPr>
        <p:spPr>
          <a:xfrm>
            <a:off x="827584" y="1647737"/>
            <a:ext cx="7927032" cy="4680520"/>
          </a:xfrm>
        </p:spPr>
        <p:txBody>
          <a:bodyPr/>
          <a:lstStyle/>
          <a:p>
            <a:r>
              <a:rPr lang="en-GB" dirty="0"/>
              <a:t>A networks is a collection of computers and related equipment connected using communications equipment so they can communicate with each other.</a:t>
            </a:r>
          </a:p>
          <a:p>
            <a:r>
              <a:rPr lang="en-GB" dirty="0"/>
              <a:t>Local Area Networks (LAN) cover a small area such as a building</a:t>
            </a:r>
          </a:p>
          <a:p>
            <a:r>
              <a:rPr lang="en-GB" dirty="0"/>
              <a:t>Wide Area Net works (WAN) cover a large area such as a city, region, country or several countries.</a:t>
            </a:r>
          </a:p>
        </p:txBody>
      </p:sp>
      <p:sp>
        <p:nvSpPr>
          <p:cNvPr id="3" name="Footer Placeholder 2">
            <a:extLst>
              <a:ext uri="{FF2B5EF4-FFF2-40B4-BE49-F238E27FC236}">
                <a16:creationId xmlns:a16="http://schemas.microsoft.com/office/drawing/2014/main" id="{6BFE9061-55F4-A120-5E5B-47859C369C83}"/>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90052101"/>
      </p:ext>
    </p:extLst>
  </p:cSld>
  <p:clrMapOvr>
    <a:masterClrMapping/>
  </p:clrMapOvr>
  <p:transition spd="slow">
    <p:zoom dir="in"/>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72996-327F-4DE0-2B24-F4842BE1C68F}"/>
              </a:ext>
            </a:extLst>
          </p:cNvPr>
          <p:cNvSpPr>
            <a:spLocks noGrp="1"/>
          </p:cNvSpPr>
          <p:nvPr>
            <p:ph type="title"/>
          </p:nvPr>
        </p:nvSpPr>
        <p:spPr>
          <a:xfrm>
            <a:off x="1115616" y="373856"/>
            <a:ext cx="7494984" cy="685800"/>
          </a:xfrm>
        </p:spPr>
        <p:txBody>
          <a:bodyPr/>
          <a:lstStyle/>
          <a:p>
            <a:r>
              <a:rPr lang="en-GB" dirty="0"/>
              <a:t>The Internet and World Wide Web</a:t>
            </a:r>
          </a:p>
        </p:txBody>
      </p:sp>
      <p:sp>
        <p:nvSpPr>
          <p:cNvPr id="3" name="Content Placeholder 2">
            <a:extLst>
              <a:ext uri="{FF2B5EF4-FFF2-40B4-BE49-F238E27FC236}">
                <a16:creationId xmlns:a16="http://schemas.microsoft.com/office/drawing/2014/main" id="{A2356308-414C-186B-B1B5-9986AED35869}"/>
              </a:ext>
            </a:extLst>
          </p:cNvPr>
          <p:cNvSpPr>
            <a:spLocks noGrp="1"/>
          </p:cNvSpPr>
          <p:nvPr>
            <p:ph idx="1"/>
          </p:nvPr>
        </p:nvSpPr>
        <p:spPr>
          <a:xfrm>
            <a:off x="683568" y="1556792"/>
            <a:ext cx="7927032" cy="4680520"/>
          </a:xfrm>
        </p:spPr>
        <p:txBody>
          <a:bodyPr/>
          <a:lstStyle/>
          <a:p>
            <a:r>
              <a:rPr lang="en-GB" dirty="0"/>
              <a:t>The Internet is a worldwide collection of interconnected networks</a:t>
            </a:r>
          </a:p>
          <a:p>
            <a:r>
              <a:rPr lang="en-GB" dirty="0"/>
              <a:t>The World Wide Web (WWW) is a service on the Internet that links information stored on different computers</a:t>
            </a:r>
          </a:p>
          <a:p>
            <a:r>
              <a:rPr lang="en-GB" dirty="0"/>
              <a:t>E-commerce. Business and individuals use Internet to promote and sell products and services </a:t>
            </a:r>
          </a:p>
          <a:p>
            <a:r>
              <a:rPr lang="en-GB" dirty="0"/>
              <a:t>Social networking. Individuals using Internet to build personal networks with other users.</a:t>
            </a:r>
          </a:p>
        </p:txBody>
      </p:sp>
      <p:sp>
        <p:nvSpPr>
          <p:cNvPr id="4" name="Footer Placeholder 3">
            <a:extLst>
              <a:ext uri="{FF2B5EF4-FFF2-40B4-BE49-F238E27FC236}">
                <a16:creationId xmlns:a16="http://schemas.microsoft.com/office/drawing/2014/main" id="{6DDD6C3E-A2BE-2CE3-4150-9BA56536AB96}"/>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917721052"/>
      </p:ext>
    </p:extLst>
  </p:cSld>
  <p:clrMapOvr>
    <a:masterClrMapping/>
  </p:clrMapOvr>
  <p:transition spd="slow">
    <p:zoom dir="in"/>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CDC53-FA7B-4E05-33C2-A55D08E47E73}"/>
              </a:ext>
            </a:extLst>
          </p:cNvPr>
          <p:cNvSpPr>
            <a:spLocks noGrp="1"/>
          </p:cNvSpPr>
          <p:nvPr>
            <p:ph type="title"/>
          </p:nvPr>
        </p:nvSpPr>
        <p:spPr/>
        <p:txBody>
          <a:bodyPr/>
          <a:lstStyle/>
          <a:p>
            <a:r>
              <a:rPr lang="en-GB" dirty="0"/>
              <a:t>Web 2 and Web 3</a:t>
            </a:r>
          </a:p>
        </p:txBody>
      </p:sp>
      <p:sp>
        <p:nvSpPr>
          <p:cNvPr id="3" name="Content Placeholder 2">
            <a:extLst>
              <a:ext uri="{FF2B5EF4-FFF2-40B4-BE49-F238E27FC236}">
                <a16:creationId xmlns:a16="http://schemas.microsoft.com/office/drawing/2014/main" id="{096283F1-6A74-292F-69DA-FC54586C20C4}"/>
              </a:ext>
            </a:extLst>
          </p:cNvPr>
          <p:cNvSpPr>
            <a:spLocks noGrp="1"/>
          </p:cNvSpPr>
          <p:nvPr>
            <p:ph idx="1"/>
          </p:nvPr>
        </p:nvSpPr>
        <p:spPr>
          <a:xfrm>
            <a:off x="467544" y="1344228"/>
            <a:ext cx="8287072" cy="4680520"/>
          </a:xfrm>
        </p:spPr>
        <p:txBody>
          <a:bodyPr/>
          <a:lstStyle/>
          <a:p>
            <a:r>
              <a:rPr lang="en-GB" sz="2600" dirty="0"/>
              <a:t>Grid Computing. Using Internet to share resources (hardware) </a:t>
            </a:r>
          </a:p>
          <a:p>
            <a:r>
              <a:rPr lang="en-GB" sz="2600" dirty="0"/>
              <a:t>Clouds. Sharing resources (software and hardware, platforms and infrastructures) without knowing their physical locations.</a:t>
            </a:r>
          </a:p>
          <a:p>
            <a:r>
              <a:rPr lang="en-GB" sz="2600" dirty="0"/>
              <a:t>Web 2.0 </a:t>
            </a:r>
            <a:r>
              <a:rPr lang="en-GB" sz="2600" b="0" i="0" dirty="0">
                <a:solidFill>
                  <a:srgbClr val="273239"/>
                </a:solidFill>
                <a:effectLst/>
                <a:latin typeface="urw-din"/>
              </a:rPr>
              <a:t>is also called the participative social web. User-generated content widely shared in a virtual community.</a:t>
            </a:r>
          </a:p>
          <a:p>
            <a:r>
              <a:rPr lang="en-GB" sz="2600" dirty="0">
                <a:solidFill>
                  <a:srgbClr val="273239"/>
                </a:solidFill>
                <a:latin typeface="urw-din"/>
              </a:rPr>
              <a:t>Web 3.0. focus move to backend of data rather than frontend. Semantic and knowledge are the focal points. </a:t>
            </a:r>
            <a:r>
              <a:rPr lang="en-GB" sz="2600" b="0" i="0" dirty="0">
                <a:solidFill>
                  <a:srgbClr val="273239"/>
                </a:solidFill>
                <a:effectLst/>
                <a:latin typeface="urw-din"/>
              </a:rPr>
              <a:t>machine conception as opposed to human understanding.</a:t>
            </a:r>
            <a:endParaRPr lang="en-GB" sz="2600" dirty="0"/>
          </a:p>
        </p:txBody>
      </p:sp>
      <p:sp>
        <p:nvSpPr>
          <p:cNvPr id="4" name="Footer Placeholder 3">
            <a:extLst>
              <a:ext uri="{FF2B5EF4-FFF2-40B4-BE49-F238E27FC236}">
                <a16:creationId xmlns:a16="http://schemas.microsoft.com/office/drawing/2014/main" id="{3934CEAC-11A5-89AA-873D-FEEC89B882F4}"/>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1158034287"/>
      </p:ext>
    </p:extLst>
  </p:cSld>
  <p:clrMapOvr>
    <a:masterClrMapping/>
  </p:clrMapOvr>
  <p:transition spd="slow">
    <p:zoom dir="in"/>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43189"/>
            <a:ext cx="7772400" cy="1362075"/>
          </a:xfrm>
        </p:spPr>
        <p:txBody>
          <a:bodyPr/>
          <a:lstStyle/>
          <a:p>
            <a:r>
              <a:rPr lang="en-GB" b="1" i="0" dirty="0">
                <a:effectLst/>
                <a:latin typeface="var(--header-font)"/>
              </a:rPr>
              <a:t>5 New Information Technology Advances</a:t>
            </a:r>
            <a:br>
              <a:rPr lang="en-GB" b="1" i="0" dirty="0">
                <a:effectLst/>
                <a:latin typeface="var(--header-font)"/>
              </a:rPr>
            </a:br>
            <a:r>
              <a:rPr lang="en-US" dirty="0"/>
              <a:t> </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760391"/>
      </p:ext>
    </p:extLst>
  </p:cSld>
  <p:clrMapOvr>
    <a:masterClrMapping/>
  </p:clrMapOvr>
  <p:transition spd="slow">
    <p:zoom dir="in"/>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AC7F7A-91A4-7B03-AA0F-26B120C7F490}"/>
              </a:ext>
            </a:extLst>
          </p:cNvPr>
          <p:cNvSpPr>
            <a:spLocks noGrp="1"/>
          </p:cNvSpPr>
          <p:nvPr>
            <p:ph type="title"/>
          </p:nvPr>
        </p:nvSpPr>
        <p:spPr/>
        <p:txBody>
          <a:bodyPr/>
          <a:lstStyle/>
          <a:p>
            <a:r>
              <a:rPr lang="en-GB" b="1" i="0" dirty="0">
                <a:effectLst/>
                <a:latin typeface="var(--header-font)"/>
              </a:rPr>
              <a:t>5 New Information Technology</a:t>
            </a:r>
            <a:endParaRPr lang="en-GB" dirty="0"/>
          </a:p>
        </p:txBody>
      </p:sp>
      <p:sp>
        <p:nvSpPr>
          <p:cNvPr id="5" name="Content Placeholder 4">
            <a:extLst>
              <a:ext uri="{FF2B5EF4-FFF2-40B4-BE49-F238E27FC236}">
                <a16:creationId xmlns:a16="http://schemas.microsoft.com/office/drawing/2014/main" id="{A1813B78-D7DC-1611-06AA-239586947FF1}"/>
              </a:ext>
            </a:extLst>
          </p:cNvPr>
          <p:cNvSpPr>
            <a:spLocks noGrp="1"/>
          </p:cNvSpPr>
          <p:nvPr>
            <p:ph idx="1"/>
          </p:nvPr>
        </p:nvSpPr>
        <p:spPr>
          <a:xfrm>
            <a:off x="1600200" y="1772816"/>
            <a:ext cx="7010400" cy="2952328"/>
          </a:xfrm>
        </p:spPr>
        <p:txBody>
          <a:bodyPr/>
          <a:lstStyle/>
          <a:p>
            <a:r>
              <a:rPr lang="en-GB" dirty="0"/>
              <a:t>Artificial Intelligence</a:t>
            </a:r>
          </a:p>
          <a:p>
            <a:r>
              <a:rPr lang="en-GB" dirty="0"/>
              <a:t>Cloud Computing</a:t>
            </a:r>
          </a:p>
          <a:p>
            <a:r>
              <a:rPr lang="en-GB" dirty="0"/>
              <a:t>Machine Learning</a:t>
            </a:r>
          </a:p>
          <a:p>
            <a:r>
              <a:rPr lang="en-GB" dirty="0"/>
              <a:t>The Internet of Things</a:t>
            </a:r>
          </a:p>
          <a:p>
            <a:r>
              <a:rPr lang="en-GB" dirty="0"/>
              <a:t>Virtual Reality</a:t>
            </a:r>
          </a:p>
        </p:txBody>
      </p:sp>
      <p:sp>
        <p:nvSpPr>
          <p:cNvPr id="7" name="Footer Placeholder 6">
            <a:extLst>
              <a:ext uri="{FF2B5EF4-FFF2-40B4-BE49-F238E27FC236}">
                <a16:creationId xmlns:a16="http://schemas.microsoft.com/office/drawing/2014/main" id="{199141E4-0A59-706F-3CF0-DC707A776792}"/>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4182736901"/>
      </p:ext>
    </p:extLst>
  </p:cSld>
  <p:clrMapOvr>
    <a:masterClrMapping/>
  </p:clrMapOvr>
  <p:transition spd="slow">
    <p:zoom dir="in"/>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DDCAB0-B0B1-5BF7-1D00-A5D4D1905496}"/>
              </a:ext>
            </a:extLst>
          </p:cNvPr>
          <p:cNvSpPr>
            <a:spLocks noGrp="1"/>
          </p:cNvSpPr>
          <p:nvPr>
            <p:ph type="title"/>
          </p:nvPr>
        </p:nvSpPr>
        <p:spPr/>
        <p:txBody>
          <a:bodyPr/>
          <a:lstStyle/>
          <a:p>
            <a:r>
              <a:rPr lang="en-GB" b="1" i="0" dirty="0">
                <a:effectLst/>
                <a:latin typeface="var(--header-font)"/>
              </a:rPr>
              <a:t>Artificial Intelligence</a:t>
            </a:r>
            <a:endParaRPr lang="en-GB" dirty="0"/>
          </a:p>
        </p:txBody>
      </p:sp>
      <p:sp>
        <p:nvSpPr>
          <p:cNvPr id="6" name="Content Placeholder 5">
            <a:extLst>
              <a:ext uri="{FF2B5EF4-FFF2-40B4-BE49-F238E27FC236}">
                <a16:creationId xmlns:a16="http://schemas.microsoft.com/office/drawing/2014/main" id="{A83A9AE5-E2BE-1078-3A2A-1A5E8E3F5796}"/>
              </a:ext>
            </a:extLst>
          </p:cNvPr>
          <p:cNvSpPr>
            <a:spLocks noGrp="1"/>
          </p:cNvSpPr>
          <p:nvPr>
            <p:ph idx="1"/>
          </p:nvPr>
        </p:nvSpPr>
        <p:spPr>
          <a:xfrm>
            <a:off x="323528" y="1556792"/>
            <a:ext cx="8287072" cy="4680520"/>
          </a:xfrm>
        </p:spPr>
        <p:txBody>
          <a:bodyPr/>
          <a:lstStyle/>
          <a:p>
            <a:r>
              <a:rPr lang="en-GB" dirty="0"/>
              <a:t>Artificial intelligence (AI) uses advanced technology to mimic human thought processes. 3</a:t>
            </a:r>
            <a:r>
              <a:rPr lang="en-GB" baseline="30000" dirty="0"/>
              <a:t>rd</a:t>
            </a:r>
            <a:r>
              <a:rPr lang="en-GB" dirty="0"/>
              <a:t> time lucky?</a:t>
            </a:r>
          </a:p>
          <a:p>
            <a:pPr algn="l"/>
            <a:r>
              <a:rPr lang="en-GB" b="0" i="0" dirty="0">
                <a:solidFill>
                  <a:srgbClr val="0070C0"/>
                </a:solidFill>
                <a:effectLst/>
                <a:latin typeface="adelle"/>
              </a:rPr>
              <a:t>Examples of AI technology in use by consumers</a:t>
            </a:r>
          </a:p>
          <a:p>
            <a:pPr lvl="1"/>
            <a:r>
              <a:rPr lang="en-GB" b="0" i="0" dirty="0">
                <a:solidFill>
                  <a:srgbClr val="0070C0"/>
                </a:solidFill>
                <a:effectLst/>
                <a:latin typeface="adelle"/>
              </a:rPr>
              <a:t>driverless cars </a:t>
            </a:r>
          </a:p>
          <a:p>
            <a:pPr lvl="1"/>
            <a:r>
              <a:rPr lang="en-GB" b="0" i="0" dirty="0">
                <a:solidFill>
                  <a:srgbClr val="0070C0"/>
                </a:solidFill>
                <a:effectLst/>
                <a:latin typeface="adelle"/>
              </a:rPr>
              <a:t>facial recognition.</a:t>
            </a:r>
          </a:p>
          <a:p>
            <a:pPr algn="l"/>
            <a:r>
              <a:rPr lang="en-GB" dirty="0">
                <a:solidFill>
                  <a:srgbClr val="0070C0"/>
                </a:solidFill>
                <a:latin typeface="adelle"/>
              </a:rPr>
              <a:t>E</a:t>
            </a:r>
            <a:r>
              <a:rPr lang="en-GB" b="0" i="0" dirty="0">
                <a:solidFill>
                  <a:srgbClr val="0070C0"/>
                </a:solidFill>
                <a:effectLst/>
                <a:latin typeface="adelle"/>
              </a:rPr>
              <a:t>xpect in the coming years that AI will improve a wide range of applications, such as :</a:t>
            </a:r>
          </a:p>
          <a:p>
            <a:pPr lvl="1">
              <a:buFont typeface="Arial" panose="020B0604020202020204" pitchFamily="34" charset="0"/>
              <a:buChar char="•"/>
            </a:pPr>
            <a:r>
              <a:rPr lang="en-GB" b="0" i="0" dirty="0">
                <a:solidFill>
                  <a:srgbClr val="0070C0"/>
                </a:solidFill>
                <a:effectLst/>
                <a:latin typeface="var(--body-font)"/>
              </a:rPr>
              <a:t>telecommunications</a:t>
            </a:r>
          </a:p>
          <a:p>
            <a:pPr lvl="1">
              <a:buFont typeface="Arial" panose="020B0604020202020204" pitchFamily="34" charset="0"/>
              <a:buChar char="•"/>
            </a:pPr>
            <a:r>
              <a:rPr lang="en-GB" b="0" i="0" dirty="0">
                <a:solidFill>
                  <a:srgbClr val="0070C0"/>
                </a:solidFill>
                <a:effectLst/>
                <a:latin typeface="var(--body-font)"/>
              </a:rPr>
              <a:t>retail assistants</a:t>
            </a:r>
          </a:p>
          <a:p>
            <a:pPr lvl="1">
              <a:buFont typeface="Arial" panose="020B0604020202020204" pitchFamily="34" charset="0"/>
              <a:buChar char="•"/>
            </a:pPr>
            <a:r>
              <a:rPr lang="en-GB" b="0" i="0" dirty="0">
                <a:solidFill>
                  <a:srgbClr val="0070C0"/>
                </a:solidFill>
                <a:effectLst/>
                <a:latin typeface="var(--body-font)"/>
              </a:rPr>
              <a:t>virtual assistants</a:t>
            </a:r>
          </a:p>
          <a:p>
            <a:endParaRPr lang="en-GB" dirty="0"/>
          </a:p>
        </p:txBody>
      </p:sp>
      <p:sp>
        <p:nvSpPr>
          <p:cNvPr id="5" name="Footer Placeholder 4">
            <a:extLst>
              <a:ext uri="{FF2B5EF4-FFF2-40B4-BE49-F238E27FC236}">
                <a16:creationId xmlns:a16="http://schemas.microsoft.com/office/drawing/2014/main" id="{0A38AEFD-3C50-45C1-BD46-C947CCAD470E}"/>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841130009"/>
      </p:ext>
    </p:extLst>
  </p:cSld>
  <p:clrMapOvr>
    <a:masterClrMapping/>
  </p:clrMapOvr>
  <p:transition spd="slow">
    <p:zoom dir="in"/>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00A2-570B-594B-4044-D4A3598BAAF4}"/>
              </a:ext>
            </a:extLst>
          </p:cNvPr>
          <p:cNvSpPr>
            <a:spLocks noGrp="1"/>
          </p:cNvSpPr>
          <p:nvPr>
            <p:ph type="title"/>
          </p:nvPr>
        </p:nvSpPr>
        <p:spPr/>
        <p:txBody>
          <a:bodyPr/>
          <a:lstStyle/>
          <a:p>
            <a:r>
              <a:rPr lang="en-GB" dirty="0"/>
              <a:t>Cloud Computing</a:t>
            </a:r>
          </a:p>
        </p:txBody>
      </p:sp>
      <p:sp>
        <p:nvSpPr>
          <p:cNvPr id="3" name="Content Placeholder 2">
            <a:extLst>
              <a:ext uri="{FF2B5EF4-FFF2-40B4-BE49-F238E27FC236}">
                <a16:creationId xmlns:a16="http://schemas.microsoft.com/office/drawing/2014/main" id="{3EA50456-86D9-6212-655D-E12D35E4D02C}"/>
              </a:ext>
            </a:extLst>
          </p:cNvPr>
          <p:cNvSpPr>
            <a:spLocks noGrp="1"/>
          </p:cNvSpPr>
          <p:nvPr>
            <p:ph idx="1"/>
          </p:nvPr>
        </p:nvSpPr>
        <p:spPr>
          <a:xfrm>
            <a:off x="356456" y="1484784"/>
            <a:ext cx="8431088" cy="4680520"/>
          </a:xfrm>
        </p:spPr>
        <p:txBody>
          <a:bodyPr/>
          <a:lstStyle/>
          <a:p>
            <a:r>
              <a:rPr lang="en-GB" dirty="0"/>
              <a:t>Cloud computing refers to using servers on the Internet to store data instead of keeping this information on local servers or PCs. </a:t>
            </a:r>
          </a:p>
          <a:p>
            <a:r>
              <a:rPr lang="en-GB" dirty="0"/>
              <a:t>-</a:t>
            </a:r>
            <a:r>
              <a:rPr lang="en-GB" dirty="0" err="1"/>
              <a:t>aaS</a:t>
            </a:r>
            <a:r>
              <a:rPr lang="en-GB" dirty="0"/>
              <a:t>. SaaS, PaaS, IaaS.</a:t>
            </a:r>
          </a:p>
          <a:p>
            <a:r>
              <a:rPr lang="en-GB" dirty="0"/>
              <a:t>Move form local to Clouds</a:t>
            </a:r>
          </a:p>
          <a:p>
            <a:r>
              <a:rPr lang="en-GB" dirty="0"/>
              <a:t>Consumer store their mail, photos and important files on the Internet for safekeeping. </a:t>
            </a:r>
          </a:p>
          <a:p>
            <a:r>
              <a:rPr lang="en-GB" dirty="0"/>
              <a:t>Businesses have their applications residing on the cloud. </a:t>
            </a:r>
          </a:p>
        </p:txBody>
      </p:sp>
      <p:sp>
        <p:nvSpPr>
          <p:cNvPr id="4" name="Footer Placeholder 3">
            <a:extLst>
              <a:ext uri="{FF2B5EF4-FFF2-40B4-BE49-F238E27FC236}">
                <a16:creationId xmlns:a16="http://schemas.microsoft.com/office/drawing/2014/main" id="{D314EA10-DD21-FF9A-8B24-3EF214D88762}"/>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766455416"/>
      </p:ext>
    </p:extLst>
  </p:cSld>
  <p:clrMapOvr>
    <a:masterClrMapping/>
  </p:clrMapOvr>
  <p:transition spd="slow">
    <p:zoom dir="in"/>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39706-2C50-EC5C-9234-2FA4D8CAF197}"/>
              </a:ext>
            </a:extLst>
          </p:cNvPr>
          <p:cNvSpPr>
            <a:spLocks noGrp="1"/>
          </p:cNvSpPr>
          <p:nvPr>
            <p:ph type="title"/>
          </p:nvPr>
        </p:nvSpPr>
        <p:spPr/>
        <p:txBody>
          <a:bodyPr/>
          <a:lstStyle/>
          <a:p>
            <a:r>
              <a:rPr lang="en-GB" dirty="0"/>
              <a:t>Machine Learning</a:t>
            </a:r>
          </a:p>
        </p:txBody>
      </p:sp>
      <p:sp>
        <p:nvSpPr>
          <p:cNvPr id="3" name="Content Placeholder 2">
            <a:extLst>
              <a:ext uri="{FF2B5EF4-FFF2-40B4-BE49-F238E27FC236}">
                <a16:creationId xmlns:a16="http://schemas.microsoft.com/office/drawing/2014/main" id="{FBD50C67-85D2-3A93-7B37-F42A05F48032}"/>
              </a:ext>
            </a:extLst>
          </p:cNvPr>
          <p:cNvSpPr>
            <a:spLocks noGrp="1"/>
          </p:cNvSpPr>
          <p:nvPr>
            <p:ph idx="1"/>
          </p:nvPr>
        </p:nvSpPr>
        <p:spPr>
          <a:xfrm>
            <a:off x="611560" y="1556792"/>
            <a:ext cx="8208912" cy="4680520"/>
          </a:xfrm>
        </p:spPr>
        <p:txBody>
          <a:bodyPr/>
          <a:lstStyle/>
          <a:p>
            <a:r>
              <a:rPr lang="en-GB" b="0" i="0" dirty="0">
                <a:solidFill>
                  <a:srgbClr val="0070C0"/>
                </a:solidFill>
                <a:effectLst/>
                <a:latin typeface="adelle"/>
              </a:rPr>
              <a:t>machine learning is about building systems that can learn and improve based on the data they receive.</a:t>
            </a:r>
          </a:p>
          <a:p>
            <a:pPr algn="l"/>
            <a:r>
              <a:rPr lang="en-GB" b="0" i="0" dirty="0">
                <a:solidFill>
                  <a:srgbClr val="676A6C"/>
                </a:solidFill>
                <a:effectLst/>
                <a:latin typeface="adelle"/>
              </a:rPr>
              <a:t>Applications of machine learning include:</a:t>
            </a:r>
          </a:p>
          <a:p>
            <a:pPr lvl="1">
              <a:buFont typeface="Wingdings" panose="05000000000000000000" pitchFamily="2" charset="2"/>
              <a:buChar char="q"/>
            </a:pPr>
            <a:r>
              <a:rPr lang="en-GB" b="0" i="0" dirty="0">
                <a:solidFill>
                  <a:srgbClr val="0070C0"/>
                </a:solidFill>
                <a:effectLst/>
                <a:latin typeface="var(--body-font)"/>
              </a:rPr>
              <a:t>product recommendations</a:t>
            </a:r>
          </a:p>
          <a:p>
            <a:pPr lvl="1">
              <a:buFont typeface="Wingdings" panose="05000000000000000000" pitchFamily="2" charset="2"/>
              <a:buChar char="q"/>
            </a:pPr>
            <a:r>
              <a:rPr lang="en-GB" b="0" i="0" dirty="0">
                <a:solidFill>
                  <a:srgbClr val="0070C0"/>
                </a:solidFill>
                <a:effectLst/>
                <a:latin typeface="var(--body-font)"/>
              </a:rPr>
              <a:t>email and malware filtering</a:t>
            </a:r>
          </a:p>
          <a:p>
            <a:pPr lvl="1">
              <a:buFont typeface="Wingdings" panose="05000000000000000000" pitchFamily="2" charset="2"/>
              <a:buChar char="q"/>
            </a:pPr>
            <a:r>
              <a:rPr lang="en-GB" b="0" i="0" dirty="0">
                <a:solidFill>
                  <a:srgbClr val="0070C0"/>
                </a:solidFill>
                <a:effectLst/>
                <a:latin typeface="var(--body-font)"/>
              </a:rPr>
              <a:t>search engine refinement</a:t>
            </a:r>
          </a:p>
          <a:p>
            <a:r>
              <a:rPr lang="en-GB" b="0" i="0" dirty="0">
                <a:solidFill>
                  <a:srgbClr val="676A6C"/>
                </a:solidFill>
                <a:effectLst/>
                <a:latin typeface="adelle"/>
              </a:rPr>
              <a:t>These technologies are all still in their nascent stage. But in the near future many expect them to be refined considerably. Today’s IT students should play a big role in this refinement.</a:t>
            </a:r>
            <a:endParaRPr lang="en-GB" dirty="0">
              <a:solidFill>
                <a:srgbClr val="0070C0"/>
              </a:solidFill>
            </a:endParaRPr>
          </a:p>
        </p:txBody>
      </p:sp>
      <p:sp>
        <p:nvSpPr>
          <p:cNvPr id="4" name="Footer Placeholder 3">
            <a:extLst>
              <a:ext uri="{FF2B5EF4-FFF2-40B4-BE49-F238E27FC236}">
                <a16:creationId xmlns:a16="http://schemas.microsoft.com/office/drawing/2014/main" id="{93A09E43-1F0C-061B-EAD8-A019F58C853A}"/>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362939302"/>
      </p:ext>
    </p:extLst>
  </p:cSld>
  <p:clrMapOvr>
    <a:masterClrMapping/>
  </p:clrMapOvr>
  <p:transition spd="slow">
    <p:zoom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6229-A3EA-1249-8D00-7E1A0DA92E44}"/>
              </a:ext>
            </a:extLst>
          </p:cNvPr>
          <p:cNvSpPr>
            <a:spLocks noGrp="1"/>
          </p:cNvSpPr>
          <p:nvPr>
            <p:ph type="title"/>
          </p:nvPr>
        </p:nvSpPr>
        <p:spPr/>
        <p:txBody>
          <a:bodyPr/>
          <a:lstStyle/>
          <a:p>
            <a:r>
              <a:rPr lang="en-US" dirty="0"/>
              <a:t>Data</a:t>
            </a:r>
          </a:p>
        </p:txBody>
      </p:sp>
      <p:sp>
        <p:nvSpPr>
          <p:cNvPr id="3" name="Content Placeholder 2">
            <a:extLst>
              <a:ext uri="{FF2B5EF4-FFF2-40B4-BE49-F238E27FC236}">
                <a16:creationId xmlns:a16="http://schemas.microsoft.com/office/drawing/2014/main" id="{E71D5530-9D76-5B44-B13E-F9D72DB902E0}"/>
              </a:ext>
            </a:extLst>
          </p:cNvPr>
          <p:cNvSpPr>
            <a:spLocks noGrp="1"/>
          </p:cNvSpPr>
          <p:nvPr>
            <p:ph idx="1"/>
          </p:nvPr>
        </p:nvSpPr>
        <p:spPr>
          <a:xfrm>
            <a:off x="1259632" y="1556792"/>
            <a:ext cx="7350968" cy="4680520"/>
          </a:xfrm>
        </p:spPr>
        <p:txBody>
          <a:bodyPr>
            <a:normAutofit fontScale="85000" lnSpcReduction="10000"/>
          </a:bodyPr>
          <a:lstStyle/>
          <a:p>
            <a:pPr marL="97763" indent="0">
              <a:buNone/>
            </a:pPr>
            <a:r>
              <a:rPr lang="en-US" b="1" dirty="0"/>
              <a:t>Data: </a:t>
            </a:r>
            <a:r>
              <a:rPr lang="en-GB" dirty="0"/>
              <a:t>Representation the raw facts and natural existence in a way helping human to understand the nature.</a:t>
            </a:r>
            <a:endParaRPr lang="en-US" b="1" dirty="0"/>
          </a:p>
          <a:p>
            <a:pPr marL="97763" indent="0">
              <a:buNone/>
            </a:pPr>
            <a:r>
              <a:rPr lang="en-US" b="1" dirty="0"/>
              <a:t>Raw data has no (or hard to get its) meaning!</a:t>
            </a:r>
          </a:p>
          <a:p>
            <a:pPr marL="97763" indent="0">
              <a:buNone/>
            </a:pPr>
            <a:r>
              <a:rPr lang="en-US" dirty="0"/>
              <a:t>Example:</a:t>
            </a:r>
          </a:p>
          <a:p>
            <a:pPr marL="97763" indent="0" algn="ctr">
              <a:buNone/>
            </a:pPr>
            <a:r>
              <a:rPr lang="en-US" sz="4800" dirty="0">
                <a:solidFill>
                  <a:srgbClr val="FF0000"/>
                </a:solidFill>
              </a:rPr>
              <a:t>12012012</a:t>
            </a:r>
          </a:p>
          <a:p>
            <a:pPr marL="97763" indent="0">
              <a:buNone/>
            </a:pPr>
            <a:endParaRPr lang="en-US" dirty="0">
              <a:solidFill>
                <a:srgbClr val="FF0000"/>
              </a:solidFill>
            </a:endParaRPr>
          </a:p>
          <a:p>
            <a:r>
              <a:rPr lang="en-US" dirty="0"/>
              <a:t>What does it mean?</a:t>
            </a:r>
          </a:p>
          <a:p>
            <a:r>
              <a:rPr lang="en-US" dirty="0"/>
              <a:t>Formatting: 12/01/2012 – we added meaning!</a:t>
            </a:r>
          </a:p>
          <a:p>
            <a:r>
              <a:rPr lang="en-US" dirty="0"/>
              <a:t>Data ambiguous – 1</a:t>
            </a:r>
            <a:r>
              <a:rPr lang="en-US" baseline="30000" dirty="0"/>
              <a:t>st</a:t>
            </a:r>
            <a:r>
              <a:rPr lang="en-US" dirty="0"/>
              <a:t> of December in the US, 12</a:t>
            </a:r>
            <a:r>
              <a:rPr lang="en-US" baseline="30000" dirty="0"/>
              <a:t>th</a:t>
            </a:r>
            <a:r>
              <a:rPr lang="en-US" dirty="0"/>
              <a:t> of Jan in Europe</a:t>
            </a:r>
          </a:p>
          <a:p>
            <a:r>
              <a:rPr lang="en-US" dirty="0"/>
              <a:t>12</a:t>
            </a:r>
            <a:r>
              <a:rPr lang="en-US" baseline="30000" dirty="0"/>
              <a:t>th</a:t>
            </a:r>
            <a:r>
              <a:rPr lang="en-US" dirty="0"/>
              <a:t> of Jan, 2012 would be 2012/01/12 in China</a:t>
            </a:r>
          </a:p>
        </p:txBody>
      </p:sp>
      <p:sp>
        <p:nvSpPr>
          <p:cNvPr id="5" name="Footer Placeholder 4">
            <a:extLst>
              <a:ext uri="{FF2B5EF4-FFF2-40B4-BE49-F238E27FC236}">
                <a16:creationId xmlns:a16="http://schemas.microsoft.com/office/drawing/2014/main" id="{9CB8FA8F-3A93-40DF-8563-1F94BA293709}"/>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3699363799"/>
      </p:ext>
    </p:extLst>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8CDF-E2D0-FEE0-4C93-BC5725E36C2E}"/>
              </a:ext>
            </a:extLst>
          </p:cNvPr>
          <p:cNvSpPr>
            <a:spLocks noGrp="1"/>
          </p:cNvSpPr>
          <p:nvPr>
            <p:ph type="title"/>
          </p:nvPr>
        </p:nvSpPr>
        <p:spPr/>
        <p:txBody>
          <a:bodyPr/>
          <a:lstStyle/>
          <a:p>
            <a:r>
              <a:rPr lang="en-GB" b="1" i="0" dirty="0">
                <a:effectLst/>
                <a:latin typeface="var(--header-font)"/>
              </a:rPr>
              <a:t>The Internet of Things</a:t>
            </a:r>
            <a:endParaRPr lang="en-GB" dirty="0"/>
          </a:p>
        </p:txBody>
      </p:sp>
      <p:sp>
        <p:nvSpPr>
          <p:cNvPr id="3" name="Content Placeholder 2">
            <a:extLst>
              <a:ext uri="{FF2B5EF4-FFF2-40B4-BE49-F238E27FC236}">
                <a16:creationId xmlns:a16="http://schemas.microsoft.com/office/drawing/2014/main" id="{1357D87C-F7A9-0403-D67A-0C936E9E9EE3}"/>
              </a:ext>
            </a:extLst>
          </p:cNvPr>
          <p:cNvSpPr>
            <a:spLocks noGrp="1"/>
          </p:cNvSpPr>
          <p:nvPr>
            <p:ph idx="1"/>
          </p:nvPr>
        </p:nvSpPr>
        <p:spPr>
          <a:xfrm>
            <a:off x="467544" y="1556792"/>
            <a:ext cx="8143056" cy="4680520"/>
          </a:xfrm>
        </p:spPr>
        <p:txBody>
          <a:bodyPr/>
          <a:lstStyle/>
          <a:p>
            <a:r>
              <a:rPr lang="en-GB" b="0" i="0" dirty="0">
                <a:solidFill>
                  <a:srgbClr val="0070C0"/>
                </a:solidFill>
                <a:effectLst/>
                <a:latin typeface="adelle"/>
              </a:rPr>
              <a:t>The Internet of things (IoT) refers to embedding devices and appliances with the ability to communicate over the Internet. </a:t>
            </a:r>
          </a:p>
          <a:p>
            <a:endParaRPr lang="en-GB" b="0" i="0" dirty="0">
              <a:solidFill>
                <a:srgbClr val="0070C0"/>
              </a:solidFill>
              <a:effectLst/>
              <a:latin typeface="adelle"/>
            </a:endParaRPr>
          </a:p>
          <a:p>
            <a:pPr lvl="1">
              <a:buFont typeface="Arial" panose="020B0604020202020204" pitchFamily="34" charset="0"/>
              <a:buChar char="•"/>
            </a:pPr>
            <a:r>
              <a:rPr lang="en-GB" b="0" i="0" dirty="0">
                <a:solidFill>
                  <a:srgbClr val="002060"/>
                </a:solidFill>
                <a:effectLst/>
                <a:latin typeface="var(--body-font)"/>
              </a:rPr>
              <a:t>smart home devices</a:t>
            </a:r>
          </a:p>
          <a:p>
            <a:pPr lvl="1">
              <a:buFont typeface="Arial" panose="020B0604020202020204" pitchFamily="34" charset="0"/>
              <a:buChar char="•"/>
            </a:pPr>
            <a:r>
              <a:rPr lang="en-GB" b="0" i="0" dirty="0">
                <a:solidFill>
                  <a:srgbClr val="002060"/>
                </a:solidFill>
                <a:effectLst/>
                <a:latin typeface="var(--body-font)"/>
              </a:rPr>
              <a:t>wearables such as smartwatches</a:t>
            </a:r>
          </a:p>
          <a:p>
            <a:pPr lvl="1">
              <a:buFont typeface="Arial" panose="020B0604020202020204" pitchFamily="34" charset="0"/>
              <a:buChar char="•"/>
            </a:pPr>
            <a:r>
              <a:rPr lang="en-GB" b="0" i="0" dirty="0">
                <a:solidFill>
                  <a:srgbClr val="002060"/>
                </a:solidFill>
                <a:effectLst/>
                <a:latin typeface="var(--body-font)"/>
              </a:rPr>
              <a:t>connected cars</a:t>
            </a:r>
          </a:p>
          <a:p>
            <a:pPr lvl="1">
              <a:buFont typeface="Arial" panose="020B0604020202020204" pitchFamily="34" charset="0"/>
              <a:buChar char="•"/>
            </a:pPr>
            <a:r>
              <a:rPr lang="en-GB" b="0" i="0" dirty="0">
                <a:solidFill>
                  <a:srgbClr val="002060"/>
                </a:solidFill>
                <a:effectLst/>
                <a:latin typeface="var(--body-font)"/>
              </a:rPr>
              <a:t>a wide range of industrial equipment</a:t>
            </a:r>
          </a:p>
          <a:p>
            <a:endParaRPr lang="en-GB" dirty="0">
              <a:solidFill>
                <a:srgbClr val="0070C0"/>
              </a:solidFill>
            </a:endParaRPr>
          </a:p>
        </p:txBody>
      </p:sp>
      <p:sp>
        <p:nvSpPr>
          <p:cNvPr id="4" name="Footer Placeholder 3">
            <a:extLst>
              <a:ext uri="{FF2B5EF4-FFF2-40B4-BE49-F238E27FC236}">
                <a16:creationId xmlns:a16="http://schemas.microsoft.com/office/drawing/2014/main" id="{255697B1-423D-3090-DC85-D672921E2F60}"/>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559758179"/>
      </p:ext>
    </p:extLst>
  </p:cSld>
  <p:clrMapOvr>
    <a:masterClrMapping/>
  </p:clrMapOvr>
  <p:transition spd="slow">
    <p:zoom dir="in"/>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F921D-04BB-51AF-A2F0-A2F51AF95622}"/>
              </a:ext>
            </a:extLst>
          </p:cNvPr>
          <p:cNvSpPr>
            <a:spLocks noGrp="1"/>
          </p:cNvSpPr>
          <p:nvPr>
            <p:ph type="title"/>
          </p:nvPr>
        </p:nvSpPr>
        <p:spPr/>
        <p:txBody>
          <a:bodyPr/>
          <a:lstStyle/>
          <a:p>
            <a:r>
              <a:rPr lang="en-GB" b="1" i="0" dirty="0">
                <a:effectLst/>
                <a:latin typeface="var(--header-font)"/>
              </a:rPr>
              <a:t>Virtual Reality</a:t>
            </a:r>
            <a:endParaRPr lang="en-GB" dirty="0"/>
          </a:p>
        </p:txBody>
      </p:sp>
      <p:sp>
        <p:nvSpPr>
          <p:cNvPr id="3" name="Content Placeholder 2">
            <a:extLst>
              <a:ext uri="{FF2B5EF4-FFF2-40B4-BE49-F238E27FC236}">
                <a16:creationId xmlns:a16="http://schemas.microsoft.com/office/drawing/2014/main" id="{D70A465E-9418-F5BF-CB51-E5EFB546BF5F}"/>
              </a:ext>
            </a:extLst>
          </p:cNvPr>
          <p:cNvSpPr>
            <a:spLocks noGrp="1"/>
          </p:cNvSpPr>
          <p:nvPr>
            <p:ph idx="1"/>
          </p:nvPr>
        </p:nvSpPr>
        <p:spPr>
          <a:xfrm>
            <a:off x="1259632" y="1556792"/>
            <a:ext cx="7350968" cy="4680520"/>
          </a:xfrm>
        </p:spPr>
        <p:txBody>
          <a:bodyPr/>
          <a:lstStyle/>
          <a:p>
            <a:r>
              <a:rPr lang="en-GB" dirty="0"/>
              <a:t>Virtual reality (VR, AR and XR) entails simulating, producing and emerging a 3-dimensional environment that machine or human can interact with. It uses technology that includes: </a:t>
            </a:r>
          </a:p>
          <a:p>
            <a:pPr lvl="1">
              <a:buFont typeface="Arial" panose="020B0604020202020204" pitchFamily="34" charset="0"/>
              <a:buChar char="•"/>
            </a:pPr>
            <a:r>
              <a:rPr lang="en-GB" sz="2800" b="0" i="0" dirty="0">
                <a:solidFill>
                  <a:srgbClr val="676A6C"/>
                </a:solidFill>
                <a:effectLst/>
                <a:latin typeface="var(--body-font)"/>
              </a:rPr>
              <a:t>viewing devices such as helmets and goggles</a:t>
            </a:r>
          </a:p>
          <a:p>
            <a:pPr lvl="1">
              <a:buFont typeface="Arial" panose="020B0604020202020204" pitchFamily="34" charset="0"/>
              <a:buChar char="•"/>
            </a:pPr>
            <a:r>
              <a:rPr lang="en-GB" sz="2800" b="0" i="0" dirty="0">
                <a:solidFill>
                  <a:srgbClr val="676A6C"/>
                </a:solidFill>
                <a:effectLst/>
                <a:latin typeface="var(--body-font)"/>
              </a:rPr>
              <a:t>haptic-feedback devices such as gloves</a:t>
            </a:r>
          </a:p>
          <a:p>
            <a:pPr marL="0" indent="0">
              <a:buNone/>
            </a:pPr>
            <a:endParaRPr lang="en-GB" dirty="0"/>
          </a:p>
        </p:txBody>
      </p:sp>
      <p:sp>
        <p:nvSpPr>
          <p:cNvPr id="4" name="Footer Placeholder 3">
            <a:extLst>
              <a:ext uri="{FF2B5EF4-FFF2-40B4-BE49-F238E27FC236}">
                <a16:creationId xmlns:a16="http://schemas.microsoft.com/office/drawing/2014/main" id="{06CB7F88-91A3-19A4-1563-A8C8F8FE49B1}"/>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512007405"/>
      </p:ext>
    </p:extLst>
  </p:cSld>
  <p:clrMapOvr>
    <a:masterClrMapping/>
  </p:clrMapOvr>
  <p:transition spd="slow">
    <p:zoom dir="in"/>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a:t>
            </a:r>
            <a:endParaRPr lang="en-US" dirty="0"/>
          </a:p>
        </p:txBody>
      </p:sp>
      <p:sp>
        <p:nvSpPr>
          <p:cNvPr id="3" name="Content Placeholder 2"/>
          <p:cNvSpPr>
            <a:spLocks noGrp="1"/>
          </p:cNvSpPr>
          <p:nvPr>
            <p:ph idx="1"/>
          </p:nvPr>
        </p:nvSpPr>
        <p:spPr>
          <a:xfrm>
            <a:off x="827584" y="1340768"/>
            <a:ext cx="7999040" cy="4968552"/>
          </a:xfrm>
        </p:spPr>
        <p:txBody>
          <a:bodyPr/>
          <a:lstStyle/>
          <a:p>
            <a:r>
              <a:rPr lang="en-US" dirty="0"/>
              <a:t>What is data, information, knowledge and wisdom?</a:t>
            </a:r>
          </a:p>
          <a:p>
            <a:r>
              <a:rPr lang="en-US" dirty="0"/>
              <a:t>How do they differ from each other?</a:t>
            </a:r>
          </a:p>
          <a:p>
            <a:r>
              <a:rPr lang="en-US" dirty="0"/>
              <a:t>Practically, what are the key components for a system build to manage them?</a:t>
            </a:r>
          </a:p>
          <a:p>
            <a:r>
              <a:rPr lang="en-US" dirty="0"/>
              <a:t>What are the key steps in systems development life cycle?</a:t>
            </a:r>
          </a:p>
          <a:p>
            <a:r>
              <a:rPr lang="en-US" dirty="0"/>
              <a:t>What are two current major ISs? </a:t>
            </a:r>
          </a:p>
          <a:p>
            <a:r>
              <a:rPr lang="en-US" dirty="0"/>
              <a:t>What are the top 5 advanced information technology?</a:t>
            </a:r>
          </a:p>
          <a:p>
            <a:endParaRPr lang="en-US" dirty="0"/>
          </a:p>
        </p:txBody>
      </p:sp>
      <p:sp>
        <p:nvSpPr>
          <p:cNvPr id="5" name="Footer Placeholder 4">
            <a:extLst>
              <a:ext uri="{FF2B5EF4-FFF2-40B4-BE49-F238E27FC236}">
                <a16:creationId xmlns:a16="http://schemas.microsoft.com/office/drawing/2014/main" id="{7C01FF16-C235-4C66-8398-94E36EA6CCF3}"/>
              </a:ext>
            </a:extLst>
          </p:cNvPr>
          <p:cNvSpPr>
            <a:spLocks noGrp="1"/>
          </p:cNvSpPr>
          <p:nvPr>
            <p:ph type="ftr" sz="quarter" idx="11"/>
          </p:nvPr>
        </p:nvSpPr>
        <p:spPr/>
        <p:txBody>
          <a:bodyPr/>
          <a:lstStyle/>
          <a:p>
            <a:pPr algn="l"/>
            <a:r>
              <a:rPr lang="en-GB"/>
              <a:t>CIS041-3 Advanced Information Technology</a:t>
            </a:r>
            <a:endParaRPr lang="en-US" dirty="0"/>
          </a:p>
        </p:txBody>
      </p:sp>
    </p:spTree>
  </p:cSld>
  <p:clrMapOvr>
    <a:masterClrMapping/>
  </p:clrMapOvr>
  <p:transition spd="slow">
    <p:zoom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DEF57-1C5B-580A-AEEF-9EB36B381428}"/>
              </a:ext>
            </a:extLst>
          </p:cNvPr>
          <p:cNvSpPr>
            <a:spLocks noGrp="1"/>
          </p:cNvSpPr>
          <p:nvPr>
            <p:ph type="title"/>
          </p:nvPr>
        </p:nvSpPr>
        <p:spPr/>
        <p:txBody>
          <a:bodyPr/>
          <a:lstStyle/>
          <a:p>
            <a:r>
              <a:rPr lang="en-GB" dirty="0"/>
              <a:t>Data</a:t>
            </a:r>
          </a:p>
        </p:txBody>
      </p:sp>
      <p:sp>
        <p:nvSpPr>
          <p:cNvPr id="3" name="Content Placeholder 2">
            <a:extLst>
              <a:ext uri="{FF2B5EF4-FFF2-40B4-BE49-F238E27FC236}">
                <a16:creationId xmlns:a16="http://schemas.microsoft.com/office/drawing/2014/main" id="{F187DA9A-D3FD-D730-2354-EE40D8664A4C}"/>
              </a:ext>
            </a:extLst>
          </p:cNvPr>
          <p:cNvSpPr>
            <a:spLocks noGrp="1"/>
          </p:cNvSpPr>
          <p:nvPr>
            <p:ph idx="1"/>
          </p:nvPr>
        </p:nvSpPr>
        <p:spPr>
          <a:xfrm>
            <a:off x="827584" y="1484784"/>
            <a:ext cx="7783016" cy="4680520"/>
          </a:xfrm>
        </p:spPr>
        <p:txBody>
          <a:bodyPr/>
          <a:lstStyle/>
          <a:p>
            <a:r>
              <a:rPr lang="en-GB" dirty="0"/>
              <a:t>Data usually is organised into structures such as tables that provide additional context and meaning</a:t>
            </a:r>
          </a:p>
          <a:p>
            <a:r>
              <a:rPr lang="en-GB" dirty="0"/>
              <a:t>Data are represented in different types such as scientific data, finance data, cultural data. </a:t>
            </a:r>
          </a:p>
          <a:p>
            <a:r>
              <a:rPr lang="en-GB" dirty="0"/>
              <a:t>Data is collected using techniques such as measurement, observation, query, or analysis, and typically represented as numbers or characters which may be further processed.</a:t>
            </a:r>
          </a:p>
          <a:p>
            <a:endParaRPr lang="en-GB" dirty="0"/>
          </a:p>
        </p:txBody>
      </p:sp>
      <p:sp>
        <p:nvSpPr>
          <p:cNvPr id="4" name="Footer Placeholder 3">
            <a:extLst>
              <a:ext uri="{FF2B5EF4-FFF2-40B4-BE49-F238E27FC236}">
                <a16:creationId xmlns:a16="http://schemas.microsoft.com/office/drawing/2014/main" id="{B176B538-24A2-7531-D906-4D8BAF85DA89}"/>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782059306"/>
      </p:ext>
    </p:extLst>
  </p:cSld>
  <p:clrMapOvr>
    <a:masterClrMapping/>
  </p:clrMapOvr>
  <p:transition spd="slow">
    <p:zoom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6229-A3EA-1249-8D00-7E1A0DA92E44}"/>
              </a:ext>
            </a:extLst>
          </p:cNvPr>
          <p:cNvSpPr>
            <a:spLocks noGrp="1"/>
          </p:cNvSpPr>
          <p:nvPr>
            <p:ph type="title"/>
          </p:nvPr>
        </p:nvSpPr>
        <p:spPr/>
        <p:txBody>
          <a:bodyPr/>
          <a:lstStyle/>
          <a:p>
            <a:r>
              <a:rPr lang="en-US" dirty="0"/>
              <a:t>Information</a:t>
            </a:r>
          </a:p>
        </p:txBody>
      </p:sp>
      <p:sp>
        <p:nvSpPr>
          <p:cNvPr id="3" name="Content Placeholder 2">
            <a:extLst>
              <a:ext uri="{FF2B5EF4-FFF2-40B4-BE49-F238E27FC236}">
                <a16:creationId xmlns:a16="http://schemas.microsoft.com/office/drawing/2014/main" id="{E71D5530-9D76-5B44-B13E-F9D72DB902E0}"/>
              </a:ext>
              <a:ext uri="{C183D7F6-B498-43B3-948B-1728B52AA6E4}">
                <adec:decorative xmlns:adec="http://schemas.microsoft.com/office/drawing/2017/decorative" val="0"/>
              </a:ext>
            </a:extLst>
          </p:cNvPr>
          <p:cNvSpPr>
            <a:spLocks noGrp="1"/>
          </p:cNvSpPr>
          <p:nvPr>
            <p:ph idx="1"/>
          </p:nvPr>
        </p:nvSpPr>
        <p:spPr>
          <a:xfrm>
            <a:off x="533400" y="1522512"/>
            <a:ext cx="8287072" cy="4858816"/>
          </a:xfrm>
        </p:spPr>
        <p:txBody>
          <a:bodyPr>
            <a:normAutofit fontScale="92500" lnSpcReduction="20000"/>
          </a:bodyPr>
          <a:lstStyle/>
          <a:p>
            <a:pPr marL="97763" indent="0">
              <a:buNone/>
            </a:pPr>
            <a:r>
              <a:rPr lang="en-US" b="1" dirty="0"/>
              <a:t>Information is data </a:t>
            </a:r>
            <a:r>
              <a:rPr lang="en-US" dirty="0"/>
              <a:t>that has </a:t>
            </a:r>
            <a:r>
              <a:rPr lang="en-US" dirty="0">
                <a:solidFill>
                  <a:srgbClr val="FF0000"/>
                </a:solidFill>
              </a:rPr>
              <a:t>been </a:t>
            </a:r>
            <a:r>
              <a:rPr lang="en-US" i="1" dirty="0">
                <a:solidFill>
                  <a:srgbClr val="FF0000"/>
                </a:solidFill>
              </a:rPr>
              <a:t>processed</a:t>
            </a:r>
            <a:r>
              <a:rPr lang="en-US" dirty="0">
                <a:solidFill>
                  <a:srgbClr val="FF0000"/>
                </a:solidFill>
              </a:rPr>
              <a:t> </a:t>
            </a:r>
            <a:r>
              <a:rPr lang="en-US" dirty="0"/>
              <a:t>(cleaned/processed) to make it </a:t>
            </a:r>
            <a:r>
              <a:rPr lang="en-US" i="1" dirty="0">
                <a:solidFill>
                  <a:srgbClr val="FF0000"/>
                </a:solidFill>
              </a:rPr>
              <a:t>meaningful</a:t>
            </a:r>
            <a:r>
              <a:rPr lang="en-US" dirty="0"/>
              <a:t> and </a:t>
            </a:r>
            <a:r>
              <a:rPr lang="en-US" i="1" dirty="0">
                <a:solidFill>
                  <a:srgbClr val="FF0000"/>
                </a:solidFill>
              </a:rPr>
              <a:t>useful</a:t>
            </a:r>
            <a:r>
              <a:rPr lang="en-US" i="1" dirty="0"/>
              <a:t> (for special purposes).</a:t>
            </a:r>
          </a:p>
          <a:p>
            <a:r>
              <a:rPr lang="en-US" dirty="0"/>
              <a:t>For instance, from a list of marks (data) you could infer that girls did better than boys (information)</a:t>
            </a:r>
          </a:p>
          <a:p>
            <a:r>
              <a:rPr lang="en-US" dirty="0"/>
              <a:t>Good quality information should be</a:t>
            </a:r>
          </a:p>
          <a:p>
            <a:pPr lvl="1"/>
            <a:r>
              <a:rPr lang="en-US" dirty="0"/>
              <a:t>Accurate</a:t>
            </a:r>
          </a:p>
          <a:p>
            <a:pPr lvl="1"/>
            <a:r>
              <a:rPr lang="en-US" dirty="0"/>
              <a:t>Up-to-date</a:t>
            </a:r>
          </a:p>
          <a:p>
            <a:pPr lvl="1"/>
            <a:r>
              <a:rPr lang="en-US" dirty="0"/>
              <a:t>Relevant</a:t>
            </a:r>
          </a:p>
          <a:p>
            <a:pPr lvl="1"/>
            <a:r>
              <a:rPr lang="en-US" dirty="0"/>
              <a:t>Complete</a:t>
            </a:r>
          </a:p>
          <a:p>
            <a:pPr lvl="1"/>
            <a:r>
              <a:rPr lang="en-US" dirty="0"/>
              <a:t>On-time</a:t>
            </a:r>
          </a:p>
          <a:p>
            <a:pPr lvl="1"/>
            <a:r>
              <a:rPr lang="en-US" dirty="0"/>
              <a:t>Appropriately presented</a:t>
            </a:r>
          </a:p>
          <a:p>
            <a:pPr lvl="1"/>
            <a:r>
              <a:rPr lang="en-US" dirty="0"/>
              <a:t>Intelligible </a:t>
            </a:r>
          </a:p>
          <a:p>
            <a:endParaRPr lang="en-US" dirty="0"/>
          </a:p>
        </p:txBody>
      </p:sp>
      <p:pic>
        <p:nvPicPr>
          <p:cNvPr id="6" name="Picture 5">
            <a:extLst>
              <a:ext uri="{FF2B5EF4-FFF2-40B4-BE49-F238E27FC236}">
                <a16:creationId xmlns:a16="http://schemas.microsoft.com/office/drawing/2014/main" id="{6ADA8553-8F27-4338-B750-6325C14E5BE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77853" y="3645024"/>
            <a:ext cx="4660806" cy="2088232"/>
          </a:xfrm>
          <a:prstGeom prst="rect">
            <a:avLst/>
          </a:prstGeom>
        </p:spPr>
      </p:pic>
      <p:pic>
        <p:nvPicPr>
          <p:cNvPr id="5" name="Picture 4">
            <a:extLst>
              <a:ext uri="{FF2B5EF4-FFF2-40B4-BE49-F238E27FC236}">
                <a16:creationId xmlns:a16="http://schemas.microsoft.com/office/drawing/2014/main" id="{BCABA1E3-9B5F-4486-B8B7-2576693407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82063" y="3710490"/>
            <a:ext cx="1081970" cy="1081970"/>
          </a:xfrm>
          <a:prstGeom prst="rect">
            <a:avLst/>
          </a:prstGeom>
        </p:spPr>
      </p:pic>
      <p:sp>
        <p:nvSpPr>
          <p:cNvPr id="7" name="Footer Placeholder 6">
            <a:extLst>
              <a:ext uri="{FF2B5EF4-FFF2-40B4-BE49-F238E27FC236}">
                <a16:creationId xmlns:a16="http://schemas.microsoft.com/office/drawing/2014/main" id="{A4EC4E39-8CC6-4CB5-8355-62CC3028868B}"/>
              </a:ext>
            </a:extLst>
          </p:cNvPr>
          <p:cNvSpPr>
            <a:spLocks noGrp="1"/>
          </p:cNvSpPr>
          <p:nvPr>
            <p:ph type="ftr" sz="quarter" idx="11"/>
          </p:nvPr>
        </p:nvSpPr>
        <p:spPr/>
        <p:txBody>
          <a:bodyPr/>
          <a:lstStyle/>
          <a:p>
            <a:pPr algn="l"/>
            <a:r>
              <a:rPr lang="en-GB" dirty="0"/>
              <a:t>CIS041-3 Advanced Information Technology</a:t>
            </a:r>
            <a:endParaRPr lang="en-US" dirty="0"/>
          </a:p>
        </p:txBody>
      </p:sp>
      <p:sp>
        <p:nvSpPr>
          <p:cNvPr id="8" name="TextBox 7">
            <a:extLst>
              <a:ext uri="{FF2B5EF4-FFF2-40B4-BE49-F238E27FC236}">
                <a16:creationId xmlns:a16="http://schemas.microsoft.com/office/drawing/2014/main" id="{8F1681A9-5E12-0CAD-2312-C7C6D505785E}"/>
              </a:ext>
            </a:extLst>
          </p:cNvPr>
          <p:cNvSpPr txBox="1"/>
          <p:nvPr/>
        </p:nvSpPr>
        <p:spPr>
          <a:xfrm>
            <a:off x="4594921" y="5793313"/>
            <a:ext cx="3294112" cy="338554"/>
          </a:xfrm>
          <a:prstGeom prst="rect">
            <a:avLst/>
          </a:prstGeom>
          <a:noFill/>
        </p:spPr>
        <p:txBody>
          <a:bodyPr wrap="square">
            <a:spAutoFit/>
          </a:bodyPr>
          <a:lstStyle/>
          <a:p>
            <a:r>
              <a:rPr lang="en-GB" sz="1600" b="0" dirty="0"/>
              <a:t>Answering interrogative questions</a:t>
            </a:r>
          </a:p>
        </p:txBody>
      </p:sp>
    </p:spTree>
    <p:extLst>
      <p:ext uri="{BB962C8B-B14F-4D97-AF65-F5344CB8AC3E}">
        <p14:creationId xmlns:p14="http://schemas.microsoft.com/office/powerpoint/2010/main" val="4294515985"/>
      </p:ext>
    </p:extLst>
  </p:cSld>
  <p:clrMapOvr>
    <a:masterClrMapping/>
  </p:clrMapOvr>
  <p:transition spd="slow">
    <p:zoom dir="in"/>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9934F-B72D-216A-2794-46AD472DE9F1}"/>
              </a:ext>
            </a:extLst>
          </p:cNvPr>
          <p:cNvSpPr>
            <a:spLocks noGrp="1"/>
          </p:cNvSpPr>
          <p:nvPr>
            <p:ph type="title"/>
          </p:nvPr>
        </p:nvSpPr>
        <p:spPr/>
        <p:txBody>
          <a:bodyPr/>
          <a:lstStyle/>
          <a:p>
            <a:r>
              <a:rPr lang="en-GB" dirty="0"/>
              <a:t>Information</a:t>
            </a:r>
          </a:p>
        </p:txBody>
      </p:sp>
      <p:sp>
        <p:nvSpPr>
          <p:cNvPr id="3" name="Content Placeholder 2">
            <a:extLst>
              <a:ext uri="{FF2B5EF4-FFF2-40B4-BE49-F238E27FC236}">
                <a16:creationId xmlns:a16="http://schemas.microsoft.com/office/drawing/2014/main" id="{F0B27385-836E-3962-3772-2210CA9F375E}"/>
              </a:ext>
            </a:extLst>
          </p:cNvPr>
          <p:cNvSpPr>
            <a:spLocks noGrp="1"/>
          </p:cNvSpPr>
          <p:nvPr>
            <p:ph idx="1"/>
          </p:nvPr>
        </p:nvSpPr>
        <p:spPr>
          <a:xfrm>
            <a:off x="539552" y="1556792"/>
            <a:ext cx="8071048" cy="4927352"/>
          </a:xfrm>
        </p:spPr>
        <p:txBody>
          <a:bodyPr/>
          <a:lstStyle/>
          <a:p>
            <a:r>
              <a:rPr lang="en-GB" dirty="0"/>
              <a:t>Is data that structured.</a:t>
            </a:r>
          </a:p>
          <a:p>
            <a:pPr marL="0" indent="0">
              <a:buNone/>
            </a:pPr>
            <a:r>
              <a:rPr lang="en-GB" sz="2000" b="0" i="0" dirty="0">
                <a:solidFill>
                  <a:srgbClr val="000000"/>
                </a:solidFill>
                <a:effectLst/>
                <a:latin typeface="Lora" pitchFamily="2" charset="0"/>
              </a:rPr>
              <a:t>“organized or structured data, which has been processed in such a way that the information now has relevance for a specific purpose or context, and is therefore meaningful, valuable, useful and relevant.”  </a:t>
            </a:r>
          </a:p>
          <a:p>
            <a:pPr marL="0" indent="0">
              <a:buNone/>
            </a:pPr>
            <a:r>
              <a:rPr lang="en-GB" sz="2000" dirty="0">
                <a:solidFill>
                  <a:srgbClr val="000000"/>
                </a:solidFill>
                <a:latin typeface="Lora" pitchFamily="2" charset="0"/>
              </a:rPr>
              <a:t>						</a:t>
            </a:r>
            <a:r>
              <a:rPr lang="en-GB" sz="2000" b="0" i="0" dirty="0">
                <a:solidFill>
                  <a:srgbClr val="000000"/>
                </a:solidFill>
                <a:effectLst/>
                <a:latin typeface="Lora" pitchFamily="2" charset="0"/>
              </a:rPr>
              <a:t>-- Rowley</a:t>
            </a:r>
          </a:p>
          <a:p>
            <a:r>
              <a:rPr lang="en-GB" dirty="0"/>
              <a:t>Is data that subjective</a:t>
            </a:r>
            <a:endParaRPr lang="en-GB" sz="2000" dirty="0"/>
          </a:p>
          <a:p>
            <a:pPr marL="0" indent="0">
              <a:buNone/>
            </a:pPr>
            <a:r>
              <a:rPr lang="en-GB" sz="2000" dirty="0">
                <a:solidFill>
                  <a:srgbClr val="000000"/>
                </a:solidFill>
                <a:latin typeface="Lora" pitchFamily="2" charset="0"/>
              </a:rPr>
              <a:t>"related to meaning or human intention", either as "the contents of databases, the web, etc.“                                     </a:t>
            </a:r>
          </a:p>
          <a:p>
            <a:pPr marL="0" indent="0">
              <a:buNone/>
            </a:pPr>
            <a:r>
              <a:rPr lang="en-GB" sz="2000" dirty="0">
                <a:solidFill>
                  <a:srgbClr val="000000"/>
                </a:solidFill>
                <a:latin typeface="Lora" pitchFamily="2" charset="0"/>
              </a:rPr>
              <a:t>“the meaning of statements as they are intended by the speaker/writer and understood/misunderstood by the listener/reader.“</a:t>
            </a:r>
          </a:p>
          <a:p>
            <a:pPr marL="0" indent="0">
              <a:buNone/>
            </a:pPr>
            <a:r>
              <a:rPr lang="en-GB" sz="2000" dirty="0">
                <a:solidFill>
                  <a:srgbClr val="000000"/>
                </a:solidFill>
                <a:latin typeface="Lora" pitchFamily="2" charset="0"/>
              </a:rPr>
              <a:t>				</a:t>
            </a:r>
            <a:r>
              <a:rPr lang="en-GB" sz="2800" dirty="0"/>
              <a:t>		-- </a:t>
            </a:r>
            <a:r>
              <a:rPr lang="en-GB" sz="1800" b="0" i="0" dirty="0">
                <a:solidFill>
                  <a:srgbClr val="000000"/>
                </a:solidFill>
                <a:effectLst/>
                <a:latin typeface="Lora" pitchFamily="2" charset="0"/>
              </a:rPr>
              <a:t>Hanne </a:t>
            </a:r>
            <a:r>
              <a:rPr lang="en-GB" sz="1800" b="0" i="0" dirty="0" err="1">
                <a:solidFill>
                  <a:srgbClr val="000000"/>
                </a:solidFill>
                <a:effectLst/>
                <a:latin typeface="Lora" pitchFamily="2" charset="0"/>
              </a:rPr>
              <a:t>Albrechtsen</a:t>
            </a:r>
            <a:endParaRPr lang="en-GB" sz="1800" dirty="0"/>
          </a:p>
          <a:p>
            <a:pPr marL="0" indent="0">
              <a:buNone/>
            </a:pPr>
            <a:endParaRPr lang="en-GB" sz="2000" dirty="0"/>
          </a:p>
        </p:txBody>
      </p:sp>
      <p:sp>
        <p:nvSpPr>
          <p:cNvPr id="4" name="Footer Placeholder 3">
            <a:extLst>
              <a:ext uri="{FF2B5EF4-FFF2-40B4-BE49-F238E27FC236}">
                <a16:creationId xmlns:a16="http://schemas.microsoft.com/office/drawing/2014/main" id="{CFB868D0-1080-A327-15CA-9D2B6DB236B5}"/>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2974046803"/>
      </p:ext>
    </p:extLst>
  </p:cSld>
  <p:clrMapOvr>
    <a:masterClrMapping/>
  </p:clrMapOvr>
  <p:transition spd="slow">
    <p:zoom dir="in"/>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AF1C-160B-3B4C-8620-81F417357B10}"/>
              </a:ext>
            </a:extLst>
          </p:cNvPr>
          <p:cNvSpPr>
            <a:spLocks noGrp="1"/>
          </p:cNvSpPr>
          <p:nvPr>
            <p:ph type="title"/>
          </p:nvPr>
        </p:nvSpPr>
        <p:spPr/>
        <p:txBody>
          <a:bodyPr/>
          <a:lstStyle/>
          <a:p>
            <a:r>
              <a:rPr lang="en-US" dirty="0"/>
              <a:t>Knowledge</a:t>
            </a:r>
          </a:p>
        </p:txBody>
      </p:sp>
      <p:sp>
        <p:nvSpPr>
          <p:cNvPr id="3" name="Content Placeholder 2">
            <a:extLst>
              <a:ext uri="{FF2B5EF4-FFF2-40B4-BE49-F238E27FC236}">
                <a16:creationId xmlns:a16="http://schemas.microsoft.com/office/drawing/2014/main" id="{327C6B4A-4F4C-A642-8D0A-AAF009B53787}"/>
              </a:ext>
            </a:extLst>
          </p:cNvPr>
          <p:cNvSpPr>
            <a:spLocks noGrp="1"/>
          </p:cNvSpPr>
          <p:nvPr>
            <p:ph idx="1"/>
          </p:nvPr>
        </p:nvSpPr>
        <p:spPr>
          <a:xfrm>
            <a:off x="281512" y="1451533"/>
            <a:ext cx="8614320" cy="5222912"/>
          </a:xfrm>
        </p:spPr>
        <p:txBody>
          <a:bodyPr/>
          <a:lstStyle/>
          <a:p>
            <a:r>
              <a:rPr lang="en-US" sz="2800" dirty="0"/>
              <a:t>“Information in action” – the part of information that is applied to solve a problem.</a:t>
            </a:r>
          </a:p>
          <a:p>
            <a:r>
              <a:rPr lang="en-GB" sz="2800" b="0" i="0" dirty="0">
                <a:solidFill>
                  <a:srgbClr val="575757"/>
                </a:solidFill>
                <a:effectLst/>
                <a:latin typeface="Roboto" panose="02000000000000000000" pitchFamily="2" charset="0"/>
              </a:rPr>
              <a:t> </a:t>
            </a:r>
            <a:r>
              <a:rPr lang="en-GB" sz="2800" dirty="0"/>
              <a:t>Knowledge is not just a description of collected facts (information), but also understand how to apply it to achieve goals. </a:t>
            </a:r>
          </a:p>
          <a:p>
            <a:r>
              <a:rPr lang="en-GB" sz="2800" dirty="0"/>
              <a:t>Knowledge is recipients' reflection or reaction of information being received</a:t>
            </a:r>
            <a:endParaRPr lang="en-US" dirty="0"/>
          </a:p>
        </p:txBody>
      </p:sp>
      <p:pic>
        <p:nvPicPr>
          <p:cNvPr id="6" name="Picture 5">
            <a:extLst>
              <a:ext uri="{FF2B5EF4-FFF2-40B4-BE49-F238E27FC236}">
                <a16:creationId xmlns:a16="http://schemas.microsoft.com/office/drawing/2014/main" id="{6762FC9B-EDBD-4144-871D-00709F43795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317312" y="4655355"/>
            <a:ext cx="4578520" cy="2042605"/>
          </a:xfrm>
          <a:prstGeom prst="rect">
            <a:avLst/>
          </a:prstGeom>
        </p:spPr>
      </p:pic>
      <p:pic>
        <p:nvPicPr>
          <p:cNvPr id="5" name="Picture 4">
            <a:extLst>
              <a:ext uri="{FF2B5EF4-FFF2-40B4-BE49-F238E27FC236}">
                <a16:creationId xmlns:a16="http://schemas.microsoft.com/office/drawing/2014/main" id="{55FFDCCA-9957-419F-8450-41A41190F4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24000" y="5285367"/>
            <a:ext cx="1436108" cy="1436108"/>
          </a:xfrm>
          <a:prstGeom prst="rect">
            <a:avLst/>
          </a:prstGeom>
        </p:spPr>
      </p:pic>
      <p:sp>
        <p:nvSpPr>
          <p:cNvPr id="7" name="Footer Placeholder 6">
            <a:extLst>
              <a:ext uri="{FF2B5EF4-FFF2-40B4-BE49-F238E27FC236}">
                <a16:creationId xmlns:a16="http://schemas.microsoft.com/office/drawing/2014/main" id="{0168063D-3F35-4041-8A4B-2DA88E19C4CF}"/>
              </a:ext>
            </a:extLst>
          </p:cNvPr>
          <p:cNvSpPr>
            <a:spLocks noGrp="1"/>
          </p:cNvSpPr>
          <p:nvPr>
            <p:ph type="ftr" sz="quarter" idx="11"/>
          </p:nvPr>
        </p:nvSpPr>
        <p:spPr/>
        <p:txBody>
          <a:bodyPr/>
          <a:lstStyle/>
          <a:p>
            <a:pPr algn="l"/>
            <a:r>
              <a:rPr lang="en-GB"/>
              <a:t>CIS041-3 Advanced Information Technology</a:t>
            </a:r>
            <a:endParaRPr lang="en-US" dirty="0"/>
          </a:p>
        </p:txBody>
      </p:sp>
    </p:spTree>
    <p:extLst>
      <p:ext uri="{BB962C8B-B14F-4D97-AF65-F5344CB8AC3E}">
        <p14:creationId xmlns:p14="http://schemas.microsoft.com/office/powerpoint/2010/main" val="1900007327"/>
      </p:ext>
    </p:extLst>
  </p:cSld>
  <p:clrMapOvr>
    <a:masterClrMapping/>
  </p:clrMapOvr>
  <p:transition spd="slow">
    <p:zoom dir="in"/>
  </p:transition>
</p:sld>
</file>

<file path=ppt/theme/theme1.xml><?xml version="1.0" encoding="utf-8"?>
<a:theme xmlns:a="http://schemas.openxmlformats.org/drawingml/2006/main" name="NSIA Presentation Template">
  <a:themeElements>
    <a:clrScheme name="NSIA Presentatio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rgbClr val="EAEAEA"/>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ahoma" charset="0"/>
          </a:defRPr>
        </a:defPPr>
      </a:lstStyle>
    </a:lnDef>
  </a:objectDefaults>
  <a:extraClrSchemeLst>
    <a:extraClrScheme>
      <a:clrScheme name="NSIA Presentatio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SIA Presentation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SIA Presentation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SIA Presentation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SIA Presentatio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SIA Presentatio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SIA Presentatio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57475A0A79F24CA5D55CFCBBC36D20" ma:contentTypeVersion="11" ma:contentTypeDescription="Create a new document." ma:contentTypeScope="" ma:versionID="0c65e98f4308e0a4c8a8fb9e68fc32ea">
  <xsd:schema xmlns:xsd="http://www.w3.org/2001/XMLSchema" xmlns:xs="http://www.w3.org/2001/XMLSchema" xmlns:p="http://schemas.microsoft.com/office/2006/metadata/properties" xmlns:ns3="4a99f96f-14cd-4604-a474-9aba890bf184" xmlns:ns4="d7c0ddaa-517f-42a8-bf6f-671cae6167ed" targetNamespace="http://schemas.microsoft.com/office/2006/metadata/properties" ma:root="true" ma:fieldsID="5630bdc36f68965d0e52aad5a59374c3" ns3:_="" ns4:_="">
    <xsd:import namespace="4a99f96f-14cd-4604-a474-9aba890bf184"/>
    <xsd:import namespace="d7c0ddaa-517f-42a8-bf6f-671cae6167e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99f96f-14cd-4604-a474-9aba890bf1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c0ddaa-517f-42a8-bf6f-671cae6167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A46CC5-244B-4740-AC0C-999172143E2D}">
  <ds:schemaRefs>
    <ds:schemaRef ds:uri="4a99f96f-14cd-4604-a474-9aba890bf184"/>
    <ds:schemaRef ds:uri="d7c0ddaa-517f-42a8-bf6f-671cae6167ed"/>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schemas.microsoft.com/office/2006/metadata/properties"/>
    <ds:schemaRef ds:uri="http://purl.org/dc/elements/1.1/"/>
    <ds:schemaRef ds:uri="http://purl.org/dc/dcmitype/"/>
    <ds:schemaRef ds:uri="http://purl.org/dc/terms/"/>
  </ds:schemaRefs>
</ds:datastoreItem>
</file>

<file path=customXml/itemProps2.xml><?xml version="1.0" encoding="utf-8"?>
<ds:datastoreItem xmlns:ds="http://schemas.openxmlformats.org/officeDocument/2006/customXml" ds:itemID="{31942470-586D-42F2-AF1E-DA44743203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99f96f-14cd-4604-a474-9aba890bf184"/>
    <ds:schemaRef ds:uri="d7c0ddaa-517f-42a8-bf6f-671cae6167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68F4A1-A92B-4425-A08A-8ACFF4BC7C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E:\Program Files\Microsoft Office\Templates\NSIA Presentation Template.pot</Template>
  <TotalTime>11364</TotalTime>
  <Words>2690</Words>
  <Application>Microsoft Office PowerPoint</Application>
  <PresentationFormat>On-screen Show (4:3)</PresentationFormat>
  <Paragraphs>441</Paragraphs>
  <Slides>52</Slides>
  <Notes>9</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9" baseType="lpstr">
      <vt:lpstr>adelle</vt:lpstr>
      <vt:lpstr>CG Times</vt:lpstr>
      <vt:lpstr>Roboto Slab</vt:lpstr>
      <vt:lpstr>urw-din</vt:lpstr>
      <vt:lpstr>var(--body-font)</vt:lpstr>
      <vt:lpstr>var(--header-font)</vt:lpstr>
      <vt:lpstr>Arial</vt:lpstr>
      <vt:lpstr>Calibri</vt:lpstr>
      <vt:lpstr>Cambria</vt:lpstr>
      <vt:lpstr>Georgia</vt:lpstr>
      <vt:lpstr>Lora</vt:lpstr>
      <vt:lpstr>Roboto</vt:lpstr>
      <vt:lpstr>Tahoma</vt:lpstr>
      <vt:lpstr>Times New Roman</vt:lpstr>
      <vt:lpstr>Wingdings</vt:lpstr>
      <vt:lpstr>NSIA Presentation Template</vt:lpstr>
      <vt:lpstr>Clip</vt:lpstr>
      <vt:lpstr>Information, Systems and Technology</vt:lpstr>
      <vt:lpstr>Outline</vt:lpstr>
      <vt:lpstr>What is Information?</vt:lpstr>
      <vt:lpstr>Data, Information, Knowledge, Wisdom (DIKW) Pyramid </vt:lpstr>
      <vt:lpstr>Data</vt:lpstr>
      <vt:lpstr>Data</vt:lpstr>
      <vt:lpstr>Information</vt:lpstr>
      <vt:lpstr>Information</vt:lpstr>
      <vt:lpstr>Knowledge</vt:lpstr>
      <vt:lpstr>Knowledge</vt:lpstr>
      <vt:lpstr>Wisdom</vt:lpstr>
      <vt:lpstr>A flow diagram of the DIKW</vt:lpstr>
      <vt:lpstr>Thinking</vt:lpstr>
      <vt:lpstr>Today’s society: data or info?</vt:lpstr>
      <vt:lpstr>Data &amp; Information</vt:lpstr>
      <vt:lpstr>Data &amp; Information - Summary</vt:lpstr>
      <vt:lpstr>Representation</vt:lpstr>
      <vt:lpstr>Information Revolution</vt:lpstr>
      <vt:lpstr>Importance of Information</vt:lpstr>
      <vt:lpstr>Information Lifecycle</vt:lpstr>
      <vt:lpstr>Information Systems</vt:lpstr>
      <vt:lpstr>Information Systems</vt:lpstr>
      <vt:lpstr>Information System (Computer)</vt:lpstr>
      <vt:lpstr>Information systems </vt:lpstr>
      <vt:lpstr>5 Components of an information System</vt:lpstr>
      <vt:lpstr>Paper-based Information Systems</vt:lpstr>
      <vt:lpstr>Paper-based Information Systems</vt:lpstr>
      <vt:lpstr>Computer-based information systems</vt:lpstr>
      <vt:lpstr>Internet-based Information System</vt:lpstr>
      <vt:lpstr>2' Activity</vt:lpstr>
      <vt:lpstr>Challenges in IS</vt:lpstr>
      <vt:lpstr>Information system Development</vt:lpstr>
      <vt:lpstr>Need for a Methodology</vt:lpstr>
      <vt:lpstr>Systems Development Life Cycle</vt:lpstr>
      <vt:lpstr>Information systems and Internet</vt:lpstr>
      <vt:lpstr>Information systems and Internet</vt:lpstr>
      <vt:lpstr>Information technology</vt:lpstr>
      <vt:lpstr>Brief history of IT</vt:lpstr>
      <vt:lpstr>Information technology </vt:lpstr>
      <vt:lpstr>IT as a synonym for computers and computer networks </vt:lpstr>
      <vt:lpstr>Historical pictures of Computers</vt:lpstr>
      <vt:lpstr>Networks</vt:lpstr>
      <vt:lpstr>The Internet and World Wide Web</vt:lpstr>
      <vt:lpstr>Web 2 and Web 3</vt:lpstr>
      <vt:lpstr>5 New Information Technology Advances  </vt:lpstr>
      <vt:lpstr>5 New Information Technology</vt:lpstr>
      <vt:lpstr>Artificial Intelligence</vt:lpstr>
      <vt:lpstr>Cloud Computing</vt:lpstr>
      <vt:lpstr>Machine Learning</vt:lpstr>
      <vt:lpstr>The Internet of Things</vt:lpstr>
      <vt:lpstr>Virtual Reality</vt:lpstr>
      <vt:lpstr>Review</vt:lpstr>
    </vt:vector>
  </TitlesOfParts>
  <Manager/>
  <Company>University of Bedfordshire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Data Modelling and Management</dc:title>
  <dc:subject/>
  <dc:creator>Ingo Frommholz</dc:creator>
  <cp:keywords/>
  <dc:description/>
  <cp:lastModifiedBy>Gangmin Li</cp:lastModifiedBy>
  <cp:revision>296</cp:revision>
  <cp:lastPrinted>2002-04-12T08:30:10Z</cp:lastPrinted>
  <dcterms:created xsi:type="dcterms:W3CDTF">2002-04-12T08:02:31Z</dcterms:created>
  <dcterms:modified xsi:type="dcterms:W3CDTF">2022-10-30T21:57:45Z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0x010100DE57475A0A79F24CA5D55CFCBBC36D20</vt:lpwstr>
  </property>
</Properties>
</file>